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8" r:id="rId3"/>
    <p:sldId id="273" r:id="rId4"/>
    <p:sldId id="270" r:id="rId5"/>
    <p:sldId id="272" r:id="rId6"/>
    <p:sldId id="257" r:id="rId7"/>
    <p:sldId id="263" r:id="rId8"/>
    <p:sldId id="266" r:id="rId9"/>
    <p:sldId id="267" r:id="rId10"/>
    <p:sldId id="268" r:id="rId11"/>
    <p:sldId id="269" r:id="rId12"/>
    <p:sldId id="260" r:id="rId13"/>
    <p:sldId id="271" r:id="rId14"/>
    <p:sldId id="264" r:id="rId15"/>
    <p:sldId id="26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99"/>
    <p:restoredTop sz="75813"/>
  </p:normalViewPr>
  <p:slideViewPr>
    <p:cSldViewPr snapToGrid="0" snapToObjects="1">
      <p:cViewPr>
        <p:scale>
          <a:sx n="87" d="100"/>
          <a:sy n="87" d="100"/>
        </p:scale>
        <p:origin x="280" y="3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086BAF-FD00-0B4A-9FE1-32601FF7FF77}" type="datetimeFigureOut">
              <a:rPr lang="en-US" smtClean="0"/>
              <a:t>1/16/18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2D94C5-3403-F441-B5D3-E52A5F2346A8}" type="slidenum">
              <a:rPr lang="en-US" smtClean="0"/>
              <a:t>‹#›</a:t>
            </a:fld>
            <a:endParaRPr lang="en-US"/>
          </a:p>
        </p:txBody>
      </p:sp>
    </p:spTree>
    <p:extLst>
      <p:ext uri="{BB962C8B-B14F-4D97-AF65-F5344CB8AC3E}">
        <p14:creationId xmlns:p14="http://schemas.microsoft.com/office/powerpoint/2010/main" val="1238169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2: A chaotic system is unpredictable, yet all solutions lie along a defined manifold. Even though all solutions occur in this space, like the data I showed previously, we can never predict where the solutions will be in time, even though in this case, we know the system COMPLETELY. The reason this is so unpredictable is that these equations are not linear, and therefore not solvable. The instability in the system comes from these multiplicative nonlinearities which destabilize the system. If they were not present, the system would collapse into a predictable state.</a:t>
            </a:r>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4</a:t>
            </a:fld>
            <a:endParaRPr lang="en-US"/>
          </a:p>
        </p:txBody>
      </p:sp>
    </p:spTree>
    <p:extLst>
      <p:ext uri="{BB962C8B-B14F-4D97-AF65-F5344CB8AC3E}">
        <p14:creationId xmlns:p14="http://schemas.microsoft.com/office/powerpoint/2010/main" val="1652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Often</a:t>
            </a:r>
            <a:r>
              <a:rPr lang="en-US" baseline="0" dirty="0" smtClean="0"/>
              <a:t> times when neuronal networks are modeled, each neuron is modeled as a LINEAR summation. While a system ON AVERAGE may appear this way, it isn’t necessarily true of individual neurons in real life.</a:t>
            </a:r>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5</a:t>
            </a:fld>
            <a:endParaRPr lang="en-US"/>
          </a:p>
        </p:txBody>
      </p:sp>
    </p:spTree>
    <p:extLst>
      <p:ext uri="{BB962C8B-B14F-4D97-AF65-F5344CB8AC3E}">
        <p14:creationId xmlns:p14="http://schemas.microsoft.com/office/powerpoint/2010/main" val="216577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6</a:t>
            </a:fld>
            <a:endParaRPr lang="en-US"/>
          </a:p>
        </p:txBody>
      </p:sp>
    </p:spTree>
    <p:extLst>
      <p:ext uri="{BB962C8B-B14F-4D97-AF65-F5344CB8AC3E}">
        <p14:creationId xmlns:p14="http://schemas.microsoft.com/office/powerpoint/2010/main" val="804650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8</a:t>
            </a:fld>
            <a:endParaRPr lang="en-US"/>
          </a:p>
        </p:txBody>
      </p:sp>
    </p:spTree>
    <p:extLst>
      <p:ext uri="{BB962C8B-B14F-4D97-AF65-F5344CB8AC3E}">
        <p14:creationId xmlns:p14="http://schemas.microsoft.com/office/powerpoint/2010/main" val="2063915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Move the inputs to dendrites</a:t>
            </a:r>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9</a:t>
            </a:fld>
            <a:endParaRPr lang="en-US"/>
          </a:p>
        </p:txBody>
      </p:sp>
    </p:spTree>
    <p:extLst>
      <p:ext uri="{BB962C8B-B14F-4D97-AF65-F5344CB8AC3E}">
        <p14:creationId xmlns:p14="http://schemas.microsoft.com/office/powerpoint/2010/main" val="704633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10</a:t>
            </a:fld>
            <a:endParaRPr lang="en-US"/>
          </a:p>
        </p:txBody>
      </p:sp>
    </p:spTree>
    <p:extLst>
      <p:ext uri="{BB962C8B-B14F-4D97-AF65-F5344CB8AC3E}">
        <p14:creationId xmlns:p14="http://schemas.microsoft.com/office/powerpoint/2010/main" val="3299188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11</a:t>
            </a:fld>
            <a:endParaRPr lang="en-US"/>
          </a:p>
        </p:txBody>
      </p:sp>
    </p:spTree>
    <p:extLst>
      <p:ext uri="{BB962C8B-B14F-4D97-AF65-F5344CB8AC3E}">
        <p14:creationId xmlns:p14="http://schemas.microsoft.com/office/powerpoint/2010/main" val="1140203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panels</a:t>
            </a:r>
            <a:r>
              <a:rPr lang="en-US" baseline="0" dirty="0" smtClean="0"/>
              <a:t> adjusted</a:t>
            </a:r>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12</a:t>
            </a:fld>
            <a:endParaRPr lang="en-US"/>
          </a:p>
        </p:txBody>
      </p:sp>
    </p:spTree>
    <p:extLst>
      <p:ext uri="{BB962C8B-B14F-4D97-AF65-F5344CB8AC3E}">
        <p14:creationId xmlns:p14="http://schemas.microsoft.com/office/powerpoint/2010/main" val="1134089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A2D94C5-3403-F441-B5D3-E52A5F2346A8}" type="slidenum">
              <a:rPr lang="en-US" smtClean="0"/>
              <a:t>14</a:t>
            </a:fld>
            <a:endParaRPr lang="en-US"/>
          </a:p>
        </p:txBody>
      </p:sp>
    </p:spTree>
    <p:extLst>
      <p:ext uri="{BB962C8B-B14F-4D97-AF65-F5344CB8AC3E}">
        <p14:creationId xmlns:p14="http://schemas.microsoft.com/office/powerpoint/2010/main" val="1826752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4EE3739-D656-1A48-A2D9-F1EA1F31332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42404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EE3739-D656-1A48-A2D9-F1EA1F31332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1584019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EE3739-D656-1A48-A2D9-F1EA1F31332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263536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EE3739-D656-1A48-A2D9-F1EA1F31332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186731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4EE3739-D656-1A48-A2D9-F1EA1F31332E}" type="datetimeFigureOut">
              <a:rPr lang="en-US" smtClean="0"/>
              <a:t>1/15/18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563186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4EE3739-D656-1A48-A2D9-F1EA1F31332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151542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4EE3739-D656-1A48-A2D9-F1EA1F31332E}" type="datetimeFigureOut">
              <a:rPr lang="en-US" smtClean="0"/>
              <a:t>1/15/18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6107118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4EE3739-D656-1A48-A2D9-F1EA1F31332E}" type="datetimeFigureOut">
              <a:rPr lang="en-US" smtClean="0"/>
              <a:t>1/15/18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1408974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4EE3739-D656-1A48-A2D9-F1EA1F31332E}" type="datetimeFigureOut">
              <a:rPr lang="en-US" smtClean="0"/>
              <a:t>1/15/18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331052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EE3739-D656-1A48-A2D9-F1EA1F31332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20206546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EE3739-D656-1A48-A2D9-F1EA1F31332E}" type="datetimeFigureOut">
              <a:rPr lang="en-US" smtClean="0"/>
              <a:t>1/15/18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954D540-250F-9B46-B30E-46573AB520EA}" type="slidenum">
              <a:rPr lang="en-US" smtClean="0"/>
              <a:t>‹#›</a:t>
            </a:fld>
            <a:endParaRPr lang="en-US"/>
          </a:p>
        </p:txBody>
      </p:sp>
    </p:spTree>
    <p:extLst>
      <p:ext uri="{BB962C8B-B14F-4D97-AF65-F5344CB8AC3E}">
        <p14:creationId xmlns:p14="http://schemas.microsoft.com/office/powerpoint/2010/main" val="8356029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4EE3739-D656-1A48-A2D9-F1EA1F31332E}" type="datetimeFigureOut">
              <a:rPr lang="en-US" smtClean="0"/>
              <a:t>1/15/18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54D540-250F-9B46-B30E-46573AB520EA}" type="slidenum">
              <a:rPr lang="en-US" smtClean="0"/>
              <a:t>‹#›</a:t>
            </a:fld>
            <a:endParaRPr lang="en-US"/>
          </a:p>
        </p:txBody>
      </p:sp>
    </p:spTree>
    <p:extLst>
      <p:ext uri="{BB962C8B-B14F-4D97-AF65-F5344CB8AC3E}">
        <p14:creationId xmlns:p14="http://schemas.microsoft.com/office/powerpoint/2010/main" val="935174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5.tiff"/><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tiff"/><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gi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5.tiff"/><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rot="480894">
            <a:off x="828197" y="4766735"/>
            <a:ext cx="5932907" cy="2598737"/>
          </a:xfrm>
          <a:prstGeom prst="rect">
            <a:avLst/>
          </a:prstGeom>
        </p:spPr>
      </p:pic>
      <p:pic>
        <p:nvPicPr>
          <p:cNvPr id="7" name="Picture 6"/>
          <p:cNvPicPr>
            <a:picLocks noChangeAspect="1"/>
          </p:cNvPicPr>
          <p:nvPr/>
        </p:nvPicPr>
        <p:blipFill>
          <a:blip r:embed="rId2"/>
          <a:stretch>
            <a:fillRect/>
          </a:stretch>
        </p:blipFill>
        <p:spPr>
          <a:xfrm rot="15313843">
            <a:off x="7915859" y="2092143"/>
            <a:ext cx="5932907" cy="2598737"/>
          </a:xfrm>
          <a:prstGeom prst="rect">
            <a:avLst/>
          </a:prstGeom>
        </p:spPr>
      </p:pic>
      <p:pic>
        <p:nvPicPr>
          <p:cNvPr id="4" name="Picture 3"/>
          <p:cNvPicPr>
            <a:picLocks noChangeAspect="1"/>
          </p:cNvPicPr>
          <p:nvPr/>
        </p:nvPicPr>
        <p:blipFill>
          <a:blip r:embed="rId2"/>
          <a:stretch>
            <a:fillRect/>
          </a:stretch>
        </p:blipFill>
        <p:spPr>
          <a:xfrm rot="8833904">
            <a:off x="-351713" y="216693"/>
            <a:ext cx="5932907" cy="2598737"/>
          </a:xfrm>
          <a:prstGeom prst="rect">
            <a:avLst/>
          </a:prstGeom>
        </p:spPr>
      </p:pic>
      <p:pic>
        <p:nvPicPr>
          <p:cNvPr id="5" name="Picture 4"/>
          <p:cNvPicPr>
            <a:picLocks noChangeAspect="1"/>
          </p:cNvPicPr>
          <p:nvPr/>
        </p:nvPicPr>
        <p:blipFill>
          <a:blip r:embed="rId2"/>
          <a:stretch>
            <a:fillRect/>
          </a:stretch>
        </p:blipFill>
        <p:spPr>
          <a:xfrm rot="18551031">
            <a:off x="3709605" y="1364248"/>
            <a:ext cx="5932907" cy="2598737"/>
          </a:xfrm>
          <a:prstGeom prst="rect">
            <a:avLst/>
          </a:prstGeom>
        </p:spPr>
      </p:pic>
      <p:sp>
        <p:nvSpPr>
          <p:cNvPr id="2" name="Title 1"/>
          <p:cNvSpPr>
            <a:spLocks noGrp="1"/>
          </p:cNvSpPr>
          <p:nvPr>
            <p:ph type="ctrTitle"/>
          </p:nvPr>
        </p:nvSpPr>
        <p:spPr>
          <a:xfrm>
            <a:off x="288131" y="1008063"/>
            <a:ext cx="11615737" cy="2387600"/>
          </a:xfrm>
        </p:spPr>
        <p:txBody>
          <a:bodyPr>
            <a:normAutofit/>
          </a:bodyPr>
          <a:lstStyle/>
          <a:p>
            <a:r>
              <a:rPr lang="en-US" sz="3600" b="1" dirty="0" smtClean="0">
                <a:latin typeface="Abadi MT Condensed Extra Bold" charset="0"/>
                <a:ea typeface="Abadi MT Condensed Extra Bold" charset="0"/>
                <a:cs typeface="Abadi MT Condensed Extra Bold" charset="0"/>
              </a:rPr>
              <a:t>Exploring the spatial organization of synapses in </a:t>
            </a:r>
            <a:r>
              <a:rPr lang="en-US" sz="3600" b="1" i="1" dirty="0" smtClean="0">
                <a:latin typeface="Abadi MT Condensed Extra Bold" charset="0"/>
                <a:ea typeface="Abadi MT Condensed Extra Bold" charset="0"/>
                <a:cs typeface="Abadi MT Condensed Extra Bold" charset="0"/>
              </a:rPr>
              <a:t>C. </a:t>
            </a:r>
            <a:r>
              <a:rPr lang="en-US" sz="3600" b="1" i="1" dirty="0" err="1" smtClean="0">
                <a:latin typeface="Abadi MT Condensed Extra Bold" charset="0"/>
                <a:ea typeface="Abadi MT Condensed Extra Bold" charset="0"/>
                <a:cs typeface="Abadi MT Condensed Extra Bold" charset="0"/>
              </a:rPr>
              <a:t>elegans</a:t>
            </a:r>
            <a:endParaRPr lang="en-US" sz="3600" b="1" dirty="0">
              <a:latin typeface="Abadi MT Condensed Extra Bold" charset="0"/>
              <a:ea typeface="Abadi MT Condensed Extra Bold" charset="0"/>
              <a:cs typeface="Abadi MT Condensed Extra Bold" charset="0"/>
            </a:endParaRPr>
          </a:p>
        </p:txBody>
      </p:sp>
      <p:sp>
        <p:nvSpPr>
          <p:cNvPr id="3" name="Subtitle 2"/>
          <p:cNvSpPr>
            <a:spLocks noGrp="1"/>
          </p:cNvSpPr>
          <p:nvPr>
            <p:ph type="subTitle" idx="1"/>
          </p:nvPr>
        </p:nvSpPr>
        <p:spPr>
          <a:xfrm>
            <a:off x="1738312" y="4312285"/>
            <a:ext cx="9144000" cy="1655762"/>
          </a:xfrm>
        </p:spPr>
        <p:txBody>
          <a:bodyPr/>
          <a:lstStyle/>
          <a:p>
            <a:r>
              <a:rPr lang="en-US" b="1" dirty="0" smtClean="0">
                <a:latin typeface="Abadi MT Condensed Extra Bold" charset="0"/>
                <a:ea typeface="Abadi MT Condensed Extra Bold" charset="0"/>
                <a:cs typeface="Abadi MT Condensed Extra Bold" charset="0"/>
              </a:rPr>
              <a:t>Max Echterling</a:t>
            </a:r>
          </a:p>
          <a:p>
            <a:r>
              <a:rPr lang="en-US" b="1" dirty="0" err="1" smtClean="0">
                <a:latin typeface="Abadi MT Condensed Extra Bold" charset="0"/>
                <a:ea typeface="Abadi MT Condensed Extra Bold" charset="0"/>
                <a:cs typeface="Abadi MT Condensed Extra Bold" charset="0"/>
              </a:rPr>
              <a:t>Gordus</a:t>
            </a:r>
            <a:r>
              <a:rPr lang="en-US" b="1" dirty="0" smtClean="0">
                <a:latin typeface="Abadi MT Condensed Extra Bold" charset="0"/>
                <a:ea typeface="Abadi MT Condensed Extra Bold" charset="0"/>
                <a:cs typeface="Abadi MT Condensed Extra Bold" charset="0"/>
              </a:rPr>
              <a:t> Lab</a:t>
            </a:r>
          </a:p>
          <a:p>
            <a:r>
              <a:rPr lang="en-US" b="1" dirty="0" smtClean="0">
                <a:latin typeface="Abadi MT Condensed Extra Bold" charset="0"/>
                <a:ea typeface="Abadi MT Condensed Extra Bold" charset="0"/>
                <a:cs typeface="Abadi MT Condensed Extra Bold" charset="0"/>
              </a:rPr>
              <a:t>January 18</a:t>
            </a:r>
            <a:r>
              <a:rPr lang="en-US" b="1" baseline="30000" dirty="0" smtClean="0">
                <a:latin typeface="Abadi MT Condensed Extra Bold" charset="0"/>
                <a:ea typeface="Abadi MT Condensed Extra Bold" charset="0"/>
                <a:cs typeface="Abadi MT Condensed Extra Bold" charset="0"/>
              </a:rPr>
              <a:t>th</a:t>
            </a:r>
            <a:r>
              <a:rPr lang="en-US" b="1" dirty="0" smtClean="0">
                <a:latin typeface="Abadi MT Condensed Extra Bold" charset="0"/>
                <a:ea typeface="Abadi MT Condensed Extra Bold" charset="0"/>
                <a:cs typeface="Abadi MT Condensed Extra Bold" charset="0"/>
              </a:rPr>
              <a:t>, 2018</a:t>
            </a:r>
          </a:p>
        </p:txBody>
      </p:sp>
    </p:spTree>
    <p:extLst>
      <p:ext uri="{BB962C8B-B14F-4D97-AF65-F5344CB8AC3E}">
        <p14:creationId xmlns:p14="http://schemas.microsoft.com/office/powerpoint/2010/main" val="11401542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081" y="-315688"/>
            <a:ext cx="10515600" cy="1325563"/>
          </a:xfrm>
        </p:spPr>
        <p:txBody>
          <a:bodyPr>
            <a:normAutofit/>
          </a:bodyPr>
          <a:lstStyle/>
          <a:p>
            <a:pPr algn="ctr"/>
            <a:r>
              <a:rPr lang="en-US" sz="3000" dirty="0" smtClean="0"/>
              <a:t>Frequency of synapse pairing between neurons</a:t>
            </a:r>
            <a:endParaRPr lang="en-US" sz="3000" dirty="0"/>
          </a:p>
        </p:txBody>
      </p:sp>
      <p:pic>
        <p:nvPicPr>
          <p:cNvPr id="4" name="Picture 3"/>
          <p:cNvPicPr>
            <a:picLocks noChangeAspect="1"/>
          </p:cNvPicPr>
          <p:nvPr/>
        </p:nvPicPr>
        <p:blipFill>
          <a:blip r:embed="rId3"/>
          <a:stretch>
            <a:fillRect/>
          </a:stretch>
        </p:blipFill>
        <p:spPr>
          <a:xfrm>
            <a:off x="423858" y="2457446"/>
            <a:ext cx="5273123" cy="4030662"/>
          </a:xfrm>
          <a:prstGeom prst="rect">
            <a:avLst/>
          </a:prstGeom>
        </p:spPr>
      </p:pic>
      <p:pic>
        <p:nvPicPr>
          <p:cNvPr id="5" name="Picture 4"/>
          <p:cNvPicPr>
            <a:picLocks noChangeAspect="1"/>
          </p:cNvPicPr>
          <p:nvPr/>
        </p:nvPicPr>
        <p:blipFill>
          <a:blip r:embed="rId4"/>
          <a:stretch>
            <a:fillRect/>
          </a:stretch>
        </p:blipFill>
        <p:spPr>
          <a:xfrm>
            <a:off x="6518275" y="2380848"/>
            <a:ext cx="5300858" cy="4183857"/>
          </a:xfrm>
          <a:prstGeom prst="rect">
            <a:avLst/>
          </a:prstGeom>
        </p:spPr>
      </p:pic>
      <p:pic>
        <p:nvPicPr>
          <p:cNvPr id="6" name="Picture 5"/>
          <p:cNvPicPr>
            <a:picLocks noChangeAspect="1"/>
          </p:cNvPicPr>
          <p:nvPr/>
        </p:nvPicPr>
        <p:blipFill>
          <a:blip r:embed="rId5"/>
          <a:stretch>
            <a:fillRect/>
          </a:stretch>
        </p:blipFill>
        <p:spPr>
          <a:xfrm flipV="1">
            <a:off x="1402296" y="1300161"/>
            <a:ext cx="3316245" cy="971550"/>
          </a:xfrm>
          <a:prstGeom prst="rect">
            <a:avLst/>
          </a:prstGeom>
        </p:spPr>
      </p:pic>
      <p:pic>
        <p:nvPicPr>
          <p:cNvPr id="9" name="Picture 8"/>
          <p:cNvPicPr>
            <a:picLocks noChangeAspect="1"/>
          </p:cNvPicPr>
          <p:nvPr/>
        </p:nvPicPr>
        <p:blipFill>
          <a:blip r:embed="rId5"/>
          <a:stretch>
            <a:fillRect/>
          </a:stretch>
        </p:blipFill>
        <p:spPr>
          <a:xfrm flipV="1">
            <a:off x="7667743" y="1257298"/>
            <a:ext cx="3316245" cy="971550"/>
          </a:xfrm>
          <a:prstGeom prst="rect">
            <a:avLst/>
          </a:prstGeom>
        </p:spPr>
      </p:pic>
      <p:cxnSp>
        <p:nvCxnSpPr>
          <p:cNvPr id="11" name="Straight Arrow Connector 10"/>
          <p:cNvCxnSpPr/>
          <p:nvPr/>
        </p:nvCxnSpPr>
        <p:spPr>
          <a:xfrm>
            <a:off x="1654915" y="893935"/>
            <a:ext cx="0" cy="4746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915912" y="866047"/>
            <a:ext cx="0" cy="474663"/>
          </a:xfrm>
          <a:prstGeom prst="straightConnector1">
            <a:avLst/>
          </a:prstGeom>
          <a:ln w="412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075337" y="919397"/>
            <a:ext cx="0" cy="474663"/>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8365680" y="866047"/>
            <a:ext cx="9523" cy="474663"/>
          </a:xfrm>
          <a:prstGeom prst="straightConnector1">
            <a:avLst/>
          </a:prstGeom>
          <a:ln w="412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11122" y="2043104"/>
            <a:ext cx="4414838" cy="830997"/>
          </a:xfrm>
          <a:prstGeom prst="rect">
            <a:avLst/>
          </a:prstGeom>
          <a:noFill/>
        </p:spPr>
        <p:txBody>
          <a:bodyPr wrap="square" rtlCol="0">
            <a:spAutoFit/>
          </a:bodyPr>
          <a:lstStyle/>
          <a:p>
            <a:r>
              <a:rPr lang="en-US" sz="2400" dirty="0" smtClean="0"/>
              <a:t>pre/pre</a:t>
            </a:r>
            <a:endParaRPr lang="en-US" sz="2400" u="sng" dirty="0" smtClean="0"/>
          </a:p>
          <a:p>
            <a:endParaRPr lang="en-US" sz="2400" dirty="0"/>
          </a:p>
        </p:txBody>
      </p:sp>
      <p:sp>
        <p:nvSpPr>
          <p:cNvPr id="19" name="TextBox 18"/>
          <p:cNvSpPr txBox="1"/>
          <p:nvPr/>
        </p:nvSpPr>
        <p:spPr>
          <a:xfrm>
            <a:off x="8646025" y="2079653"/>
            <a:ext cx="1359680" cy="830997"/>
          </a:xfrm>
          <a:prstGeom prst="rect">
            <a:avLst/>
          </a:prstGeom>
          <a:noFill/>
        </p:spPr>
        <p:txBody>
          <a:bodyPr wrap="square" rtlCol="0">
            <a:spAutoFit/>
          </a:bodyPr>
          <a:lstStyle/>
          <a:p>
            <a:r>
              <a:rPr lang="en-US" sz="2400" smtClean="0"/>
              <a:t>pre/post</a:t>
            </a:r>
            <a:endParaRPr lang="en-US" sz="2400" u="sng" dirty="0" smtClean="0"/>
          </a:p>
          <a:p>
            <a:endParaRPr lang="en-US" sz="2400" dirty="0"/>
          </a:p>
        </p:txBody>
      </p:sp>
      <p:sp>
        <p:nvSpPr>
          <p:cNvPr id="20" name="TextBox 19"/>
          <p:cNvSpPr txBox="1"/>
          <p:nvPr/>
        </p:nvSpPr>
        <p:spPr>
          <a:xfrm>
            <a:off x="1511483" y="478479"/>
            <a:ext cx="519559" cy="830997"/>
          </a:xfrm>
          <a:prstGeom prst="rect">
            <a:avLst/>
          </a:prstGeom>
          <a:noFill/>
        </p:spPr>
        <p:txBody>
          <a:bodyPr wrap="square" rtlCol="0">
            <a:spAutoFit/>
          </a:bodyPr>
          <a:lstStyle/>
          <a:p>
            <a:r>
              <a:rPr lang="en-US" sz="2400" b="1" dirty="0" smtClean="0"/>
              <a:t>a</a:t>
            </a:r>
            <a:endParaRPr lang="en-US" sz="2400" b="1" u="sng" dirty="0" smtClean="0"/>
          </a:p>
          <a:p>
            <a:endParaRPr lang="en-US" sz="2400" dirty="0"/>
          </a:p>
        </p:txBody>
      </p:sp>
      <p:sp>
        <p:nvSpPr>
          <p:cNvPr id="21" name="TextBox 20"/>
          <p:cNvSpPr txBox="1"/>
          <p:nvPr/>
        </p:nvSpPr>
        <p:spPr>
          <a:xfrm>
            <a:off x="1914694" y="497037"/>
            <a:ext cx="519559" cy="830997"/>
          </a:xfrm>
          <a:prstGeom prst="rect">
            <a:avLst/>
          </a:prstGeom>
          <a:noFill/>
        </p:spPr>
        <p:txBody>
          <a:bodyPr wrap="square" rtlCol="0">
            <a:spAutoFit/>
          </a:bodyPr>
          <a:lstStyle/>
          <a:p>
            <a:r>
              <a:rPr lang="en-US" sz="2400" b="1" dirty="0"/>
              <a:t>b</a:t>
            </a:r>
            <a:endParaRPr lang="en-US" sz="2400" b="1" u="sng" dirty="0" smtClean="0"/>
          </a:p>
          <a:p>
            <a:endParaRPr lang="en-US" sz="2400" dirty="0"/>
          </a:p>
        </p:txBody>
      </p:sp>
      <p:sp>
        <p:nvSpPr>
          <p:cNvPr id="22" name="TextBox 21"/>
          <p:cNvSpPr txBox="1"/>
          <p:nvPr/>
        </p:nvSpPr>
        <p:spPr>
          <a:xfrm>
            <a:off x="7756932" y="468478"/>
            <a:ext cx="519559" cy="830997"/>
          </a:xfrm>
          <a:prstGeom prst="rect">
            <a:avLst/>
          </a:prstGeom>
          <a:noFill/>
        </p:spPr>
        <p:txBody>
          <a:bodyPr wrap="square" rtlCol="0">
            <a:spAutoFit/>
          </a:bodyPr>
          <a:lstStyle/>
          <a:p>
            <a:r>
              <a:rPr lang="en-US" sz="2400" b="1" dirty="0" smtClean="0"/>
              <a:t>a</a:t>
            </a:r>
            <a:endParaRPr lang="en-US" sz="2400" b="1" u="sng" dirty="0" smtClean="0"/>
          </a:p>
          <a:p>
            <a:endParaRPr lang="en-US" sz="2400" dirty="0"/>
          </a:p>
        </p:txBody>
      </p:sp>
      <p:sp>
        <p:nvSpPr>
          <p:cNvPr id="23" name="TextBox 22"/>
          <p:cNvSpPr txBox="1"/>
          <p:nvPr/>
        </p:nvSpPr>
        <p:spPr>
          <a:xfrm>
            <a:off x="8214930" y="469708"/>
            <a:ext cx="519559" cy="830997"/>
          </a:xfrm>
          <a:prstGeom prst="rect">
            <a:avLst/>
          </a:prstGeom>
          <a:noFill/>
        </p:spPr>
        <p:txBody>
          <a:bodyPr wrap="square" rtlCol="0">
            <a:spAutoFit/>
          </a:bodyPr>
          <a:lstStyle/>
          <a:p>
            <a:r>
              <a:rPr lang="en-US" sz="2400" b="1" dirty="0"/>
              <a:t>b</a:t>
            </a:r>
            <a:endParaRPr lang="en-US" sz="2400" b="1" u="sng" dirty="0" smtClean="0"/>
          </a:p>
          <a:p>
            <a:endParaRPr lang="en-US" sz="2400" dirty="0"/>
          </a:p>
        </p:txBody>
      </p:sp>
      <p:sp>
        <p:nvSpPr>
          <p:cNvPr id="25" name="TextBox 24"/>
          <p:cNvSpPr txBox="1"/>
          <p:nvPr/>
        </p:nvSpPr>
        <p:spPr>
          <a:xfrm rot="16200000">
            <a:off x="-936513" y="3813358"/>
            <a:ext cx="2259077" cy="461665"/>
          </a:xfrm>
          <a:prstGeom prst="rect">
            <a:avLst/>
          </a:prstGeom>
          <a:noFill/>
        </p:spPr>
        <p:txBody>
          <a:bodyPr wrap="square" rtlCol="0">
            <a:spAutoFit/>
          </a:bodyPr>
          <a:lstStyle/>
          <a:p>
            <a:r>
              <a:rPr lang="en-US" sz="2400"/>
              <a:t>p</a:t>
            </a:r>
            <a:r>
              <a:rPr lang="en-US" sz="2400" smtClean="0"/>
              <a:t>re-synaptic</a:t>
            </a:r>
            <a:endParaRPr lang="en-US" sz="2400" dirty="0"/>
          </a:p>
        </p:txBody>
      </p:sp>
      <p:sp>
        <p:nvSpPr>
          <p:cNvPr id="26" name="TextBox 25"/>
          <p:cNvSpPr txBox="1"/>
          <p:nvPr/>
        </p:nvSpPr>
        <p:spPr>
          <a:xfrm>
            <a:off x="2066726" y="6396335"/>
            <a:ext cx="2259077" cy="461665"/>
          </a:xfrm>
          <a:prstGeom prst="rect">
            <a:avLst/>
          </a:prstGeom>
          <a:noFill/>
        </p:spPr>
        <p:txBody>
          <a:bodyPr wrap="square" rtlCol="0">
            <a:spAutoFit/>
          </a:bodyPr>
          <a:lstStyle/>
          <a:p>
            <a:r>
              <a:rPr lang="en-US" sz="2400"/>
              <a:t>p</a:t>
            </a:r>
            <a:r>
              <a:rPr lang="en-US" sz="2400" smtClean="0"/>
              <a:t>re-synaptic</a:t>
            </a:r>
            <a:endParaRPr lang="en-US" sz="2400" dirty="0"/>
          </a:p>
        </p:txBody>
      </p:sp>
      <p:sp>
        <p:nvSpPr>
          <p:cNvPr id="27" name="TextBox 26"/>
          <p:cNvSpPr txBox="1"/>
          <p:nvPr/>
        </p:nvSpPr>
        <p:spPr>
          <a:xfrm rot="16200000">
            <a:off x="5185175" y="3772807"/>
            <a:ext cx="2259077" cy="461665"/>
          </a:xfrm>
          <a:prstGeom prst="rect">
            <a:avLst/>
          </a:prstGeom>
          <a:noFill/>
        </p:spPr>
        <p:txBody>
          <a:bodyPr wrap="square" rtlCol="0">
            <a:spAutoFit/>
          </a:bodyPr>
          <a:lstStyle/>
          <a:p>
            <a:r>
              <a:rPr lang="en-US" sz="2400"/>
              <a:t>p</a:t>
            </a:r>
            <a:r>
              <a:rPr lang="en-US" sz="2400" smtClean="0"/>
              <a:t>re-synaptic</a:t>
            </a:r>
            <a:endParaRPr lang="en-US" sz="2400" dirty="0"/>
          </a:p>
        </p:txBody>
      </p:sp>
      <p:sp>
        <p:nvSpPr>
          <p:cNvPr id="28" name="TextBox 27"/>
          <p:cNvSpPr txBox="1"/>
          <p:nvPr/>
        </p:nvSpPr>
        <p:spPr>
          <a:xfrm>
            <a:off x="8574595" y="6382047"/>
            <a:ext cx="2259077" cy="461665"/>
          </a:xfrm>
          <a:prstGeom prst="rect">
            <a:avLst/>
          </a:prstGeom>
          <a:noFill/>
        </p:spPr>
        <p:txBody>
          <a:bodyPr wrap="square" rtlCol="0">
            <a:spAutoFit/>
          </a:bodyPr>
          <a:lstStyle/>
          <a:p>
            <a:r>
              <a:rPr lang="en-US" sz="2400" dirty="0" smtClean="0"/>
              <a:t>post-synaptic</a:t>
            </a:r>
            <a:endParaRPr lang="en-US" sz="2400" dirty="0"/>
          </a:p>
        </p:txBody>
      </p:sp>
    </p:spTree>
    <p:extLst>
      <p:ext uri="{BB962C8B-B14F-4D97-AF65-F5344CB8AC3E}">
        <p14:creationId xmlns:p14="http://schemas.microsoft.com/office/powerpoint/2010/main" val="10735473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187" y="51969"/>
            <a:ext cx="11353800" cy="692150"/>
          </a:xfrm>
        </p:spPr>
        <p:txBody>
          <a:bodyPr>
            <a:normAutofit/>
          </a:bodyPr>
          <a:lstStyle/>
          <a:p>
            <a:r>
              <a:rPr lang="en-US" sz="3200" dirty="0" smtClean="0"/>
              <a:t>Identifying candidate neurons for hyper-summation experiments</a:t>
            </a:r>
            <a:endParaRPr lang="en-US" sz="3200" dirty="0"/>
          </a:p>
        </p:txBody>
      </p:sp>
      <p:cxnSp>
        <p:nvCxnSpPr>
          <p:cNvPr id="11" name="Straight Arrow Connector 10"/>
          <p:cNvCxnSpPr/>
          <p:nvPr/>
        </p:nvCxnSpPr>
        <p:spPr>
          <a:xfrm>
            <a:off x="1601901" y="868685"/>
            <a:ext cx="5815" cy="310589"/>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2402786" y="854285"/>
            <a:ext cx="25" cy="348202"/>
          </a:xfrm>
          <a:prstGeom prst="straightConnector1">
            <a:avLst/>
          </a:prstGeom>
          <a:ln w="444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1586374" y="857951"/>
            <a:ext cx="802487" cy="0"/>
          </a:xfrm>
          <a:prstGeom prst="straightConnector1">
            <a:avLst/>
          </a:prstGeom>
          <a:ln w="4445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rotWithShape="1">
          <a:blip r:embed="rId3"/>
          <a:srcRect r="15089"/>
          <a:stretch/>
        </p:blipFill>
        <p:spPr>
          <a:xfrm>
            <a:off x="939156" y="2201759"/>
            <a:ext cx="4423742" cy="4279498"/>
          </a:xfrm>
          <a:prstGeom prst="rect">
            <a:avLst/>
          </a:prstGeom>
        </p:spPr>
      </p:pic>
      <p:sp>
        <p:nvSpPr>
          <p:cNvPr id="23" name="Rectangle 22"/>
          <p:cNvSpPr/>
          <p:nvPr/>
        </p:nvSpPr>
        <p:spPr>
          <a:xfrm>
            <a:off x="3262503" y="5066454"/>
            <a:ext cx="397070" cy="4168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p:cNvCxnSpPr/>
          <p:nvPr/>
        </p:nvCxnSpPr>
        <p:spPr>
          <a:xfrm flipV="1">
            <a:off x="3659573" y="3443288"/>
            <a:ext cx="2266521" cy="172879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rotWithShape="1">
          <a:blip r:embed="rId3"/>
          <a:srcRect l="85298"/>
          <a:stretch/>
        </p:blipFill>
        <p:spPr>
          <a:xfrm>
            <a:off x="10357010" y="1590849"/>
            <a:ext cx="729594" cy="4076351"/>
          </a:xfrm>
          <a:prstGeom prst="rect">
            <a:avLst/>
          </a:prstGeom>
        </p:spPr>
      </p:pic>
      <p:pic>
        <p:nvPicPr>
          <p:cNvPr id="28" name="Picture 27"/>
          <p:cNvPicPr>
            <a:picLocks noChangeAspect="1"/>
          </p:cNvPicPr>
          <p:nvPr/>
        </p:nvPicPr>
        <p:blipFill>
          <a:blip r:embed="rId4"/>
          <a:stretch>
            <a:fillRect/>
          </a:stretch>
        </p:blipFill>
        <p:spPr>
          <a:xfrm flipV="1">
            <a:off x="1483456" y="1127424"/>
            <a:ext cx="3316245" cy="971550"/>
          </a:xfrm>
          <a:prstGeom prst="rect">
            <a:avLst/>
          </a:prstGeom>
        </p:spPr>
      </p:pic>
      <p:sp>
        <p:nvSpPr>
          <p:cNvPr id="48" name="&quot;No&quot; Symbol 47"/>
          <p:cNvSpPr/>
          <p:nvPr/>
        </p:nvSpPr>
        <p:spPr>
          <a:xfrm>
            <a:off x="1848972" y="734251"/>
            <a:ext cx="276836" cy="276837"/>
          </a:xfrm>
          <a:prstGeom prst="noSmoking">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TextBox 48"/>
          <p:cNvSpPr txBox="1"/>
          <p:nvPr/>
        </p:nvSpPr>
        <p:spPr>
          <a:xfrm>
            <a:off x="9840265" y="874156"/>
            <a:ext cx="1432437" cy="707886"/>
          </a:xfrm>
          <a:prstGeom prst="rect">
            <a:avLst/>
          </a:prstGeom>
          <a:noFill/>
        </p:spPr>
        <p:txBody>
          <a:bodyPr wrap="square" rtlCol="0">
            <a:spAutoFit/>
          </a:bodyPr>
          <a:lstStyle/>
          <a:p>
            <a:pPr algn="ctr"/>
            <a:r>
              <a:rPr lang="en-US" sz="2000" dirty="0"/>
              <a:t>h</a:t>
            </a:r>
            <a:r>
              <a:rPr lang="en-US" sz="2000" dirty="0" smtClean="0"/>
              <a:t>igh</a:t>
            </a:r>
          </a:p>
          <a:p>
            <a:pPr algn="ctr"/>
            <a:r>
              <a:rPr lang="en-US" sz="2000" dirty="0" smtClean="0"/>
              <a:t>proximity</a:t>
            </a:r>
            <a:endParaRPr lang="en-US" sz="2000" dirty="0"/>
          </a:p>
        </p:txBody>
      </p:sp>
      <p:sp>
        <p:nvSpPr>
          <p:cNvPr id="50" name="TextBox 49"/>
          <p:cNvSpPr txBox="1"/>
          <p:nvPr/>
        </p:nvSpPr>
        <p:spPr>
          <a:xfrm>
            <a:off x="9797401" y="5414963"/>
            <a:ext cx="1575252" cy="1015663"/>
          </a:xfrm>
          <a:prstGeom prst="rect">
            <a:avLst/>
          </a:prstGeom>
          <a:noFill/>
        </p:spPr>
        <p:txBody>
          <a:bodyPr wrap="square" rtlCol="0">
            <a:spAutoFit/>
          </a:bodyPr>
          <a:lstStyle/>
          <a:p>
            <a:pPr algn="ctr"/>
            <a:r>
              <a:rPr lang="en-US" sz="2000" dirty="0"/>
              <a:t>l</a:t>
            </a:r>
            <a:r>
              <a:rPr lang="en-US" sz="2000" dirty="0" smtClean="0"/>
              <a:t>ow</a:t>
            </a:r>
          </a:p>
          <a:p>
            <a:pPr algn="ctr"/>
            <a:r>
              <a:rPr lang="en-US" sz="2000" dirty="0" smtClean="0"/>
              <a:t>proximity</a:t>
            </a:r>
          </a:p>
          <a:p>
            <a:pPr algn="ctr"/>
            <a:endParaRPr lang="en-US" sz="2000" dirty="0"/>
          </a:p>
        </p:txBody>
      </p:sp>
      <p:pic>
        <p:nvPicPr>
          <p:cNvPr id="55" name="Picture 54"/>
          <p:cNvPicPr>
            <a:picLocks noChangeAspect="1"/>
          </p:cNvPicPr>
          <p:nvPr/>
        </p:nvPicPr>
        <p:blipFill>
          <a:blip r:embed="rId5"/>
          <a:stretch>
            <a:fillRect/>
          </a:stretch>
        </p:blipFill>
        <p:spPr>
          <a:xfrm>
            <a:off x="5926094" y="1582042"/>
            <a:ext cx="4135162" cy="4214812"/>
          </a:xfrm>
          <a:prstGeom prst="rect">
            <a:avLst/>
          </a:prstGeom>
        </p:spPr>
      </p:pic>
    </p:spTree>
    <p:extLst>
      <p:ext uri="{BB962C8B-B14F-4D97-AF65-F5344CB8AC3E}">
        <p14:creationId xmlns:p14="http://schemas.microsoft.com/office/powerpoint/2010/main" val="1277240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Can 33"/>
          <p:cNvSpPr/>
          <p:nvPr/>
        </p:nvSpPr>
        <p:spPr>
          <a:xfrm>
            <a:off x="1352817" y="4837126"/>
            <a:ext cx="487573" cy="1028565"/>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1847" y="-218450"/>
            <a:ext cx="10515600" cy="1325563"/>
          </a:xfrm>
        </p:spPr>
        <p:txBody>
          <a:bodyPr>
            <a:normAutofit/>
          </a:bodyPr>
          <a:lstStyle/>
          <a:p>
            <a:r>
              <a:rPr lang="en-US" sz="3600" dirty="0" smtClean="0"/>
              <a:t>Future Directions: </a:t>
            </a:r>
            <a:r>
              <a:rPr lang="en-US" sz="3600" dirty="0" err="1" smtClean="0"/>
              <a:t>optogenetics</a:t>
            </a:r>
            <a:r>
              <a:rPr lang="en-US" sz="3600" dirty="0" smtClean="0"/>
              <a:t> with </a:t>
            </a:r>
            <a:r>
              <a:rPr lang="en-US" sz="3600" dirty="0" err="1" smtClean="0"/>
              <a:t>micromirror</a:t>
            </a:r>
            <a:r>
              <a:rPr lang="en-US" sz="3600" dirty="0" smtClean="0"/>
              <a:t> arrays  </a:t>
            </a:r>
            <a:endParaRPr lang="en-US" sz="3600" dirty="0"/>
          </a:p>
        </p:txBody>
      </p:sp>
      <p:pic>
        <p:nvPicPr>
          <p:cNvPr id="4" name="Picture 3"/>
          <p:cNvPicPr>
            <a:picLocks noChangeAspect="1"/>
          </p:cNvPicPr>
          <p:nvPr/>
        </p:nvPicPr>
        <p:blipFill>
          <a:blip r:embed="rId3"/>
          <a:stretch>
            <a:fillRect/>
          </a:stretch>
        </p:blipFill>
        <p:spPr>
          <a:xfrm rot="19819206">
            <a:off x="4404889" y="3357873"/>
            <a:ext cx="3750469" cy="1448603"/>
          </a:xfrm>
          <a:prstGeom prst="rect">
            <a:avLst/>
          </a:prstGeom>
        </p:spPr>
      </p:pic>
      <p:pic>
        <p:nvPicPr>
          <p:cNvPr id="5" name="Picture 4"/>
          <p:cNvPicPr>
            <a:picLocks noChangeAspect="1"/>
          </p:cNvPicPr>
          <p:nvPr/>
        </p:nvPicPr>
        <p:blipFill>
          <a:blip r:embed="rId3"/>
          <a:stretch>
            <a:fillRect/>
          </a:stretch>
        </p:blipFill>
        <p:spPr>
          <a:xfrm rot="20947304">
            <a:off x="4004690" y="1955982"/>
            <a:ext cx="3750469" cy="1448603"/>
          </a:xfrm>
          <a:prstGeom prst="rect">
            <a:avLst/>
          </a:prstGeom>
        </p:spPr>
      </p:pic>
      <p:pic>
        <p:nvPicPr>
          <p:cNvPr id="6" name="Picture 5"/>
          <p:cNvPicPr>
            <a:picLocks noChangeAspect="1"/>
          </p:cNvPicPr>
          <p:nvPr/>
        </p:nvPicPr>
        <p:blipFill>
          <a:blip r:embed="rId3"/>
          <a:stretch>
            <a:fillRect/>
          </a:stretch>
        </p:blipFill>
        <p:spPr>
          <a:xfrm>
            <a:off x="7612525" y="1852364"/>
            <a:ext cx="3750469" cy="1448603"/>
          </a:xfrm>
          <a:prstGeom prst="rect">
            <a:avLst/>
          </a:prstGeom>
        </p:spPr>
      </p:pic>
      <p:sp>
        <p:nvSpPr>
          <p:cNvPr id="12" name="Rectangle 11"/>
          <p:cNvSpPr/>
          <p:nvPr/>
        </p:nvSpPr>
        <p:spPr>
          <a:xfrm>
            <a:off x="820485" y="219124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762945" y="219124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a:off x="1311804" y="2192217"/>
            <a:ext cx="545911" cy="507219"/>
          </a:xfrm>
          <a:prstGeom prst="parallelogram">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84910" y="2699436"/>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820485" y="166597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311804" y="166597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768089" y="166597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858470" y="5799334"/>
            <a:ext cx="1569493" cy="369332"/>
          </a:xfrm>
          <a:prstGeom prst="rect">
            <a:avLst/>
          </a:prstGeom>
          <a:noFill/>
        </p:spPr>
        <p:txBody>
          <a:bodyPr wrap="square" rtlCol="0">
            <a:spAutoFit/>
          </a:bodyPr>
          <a:lstStyle/>
          <a:p>
            <a:pPr algn="ctr"/>
            <a:r>
              <a:rPr lang="en-US" dirty="0"/>
              <a:t>l</a:t>
            </a:r>
            <a:r>
              <a:rPr lang="en-US" dirty="0" smtClean="0"/>
              <a:t>ight source</a:t>
            </a:r>
            <a:endParaRPr lang="en-US" dirty="0"/>
          </a:p>
        </p:txBody>
      </p:sp>
      <p:cxnSp>
        <p:nvCxnSpPr>
          <p:cNvPr id="22" name="Straight Arrow Connector 21"/>
          <p:cNvCxnSpPr/>
          <p:nvPr/>
        </p:nvCxnSpPr>
        <p:spPr>
          <a:xfrm flipH="1" flipV="1">
            <a:off x="1584761" y="2545402"/>
            <a:ext cx="20470" cy="235808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605231" y="2524367"/>
            <a:ext cx="2296463" cy="21031"/>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193541" y="2113570"/>
            <a:ext cx="1569493" cy="492443"/>
          </a:xfrm>
          <a:prstGeom prst="rect">
            <a:avLst/>
          </a:prstGeom>
          <a:noFill/>
        </p:spPr>
        <p:txBody>
          <a:bodyPr wrap="square" rtlCol="0">
            <a:spAutoFit/>
          </a:bodyPr>
          <a:lstStyle/>
          <a:p>
            <a:pPr algn="ctr"/>
            <a:r>
              <a:rPr lang="en-US" sz="2600" smtClean="0"/>
              <a:t>ChR2</a:t>
            </a:r>
            <a:r>
              <a:rPr lang="en-US" sz="2600" baseline="30000" smtClean="0"/>
              <a:t>+</a:t>
            </a:r>
            <a:endParaRPr lang="en-US" sz="2600" dirty="0"/>
          </a:p>
        </p:txBody>
      </p:sp>
      <p:sp>
        <p:nvSpPr>
          <p:cNvPr id="31" name="TextBox 30"/>
          <p:cNvSpPr txBox="1"/>
          <p:nvPr/>
        </p:nvSpPr>
        <p:spPr>
          <a:xfrm>
            <a:off x="5166081" y="3737538"/>
            <a:ext cx="1569493" cy="492443"/>
          </a:xfrm>
          <a:prstGeom prst="rect">
            <a:avLst/>
          </a:prstGeom>
          <a:noFill/>
        </p:spPr>
        <p:txBody>
          <a:bodyPr wrap="square" rtlCol="0">
            <a:spAutoFit/>
          </a:bodyPr>
          <a:lstStyle/>
          <a:p>
            <a:pPr algn="ctr"/>
            <a:r>
              <a:rPr lang="en-US" sz="2600" smtClean="0"/>
              <a:t>ChR2</a:t>
            </a:r>
            <a:r>
              <a:rPr lang="en-US" sz="2600" baseline="30000" smtClean="0"/>
              <a:t>+</a:t>
            </a:r>
            <a:endParaRPr lang="en-US" sz="2600" dirty="0"/>
          </a:p>
        </p:txBody>
      </p:sp>
      <p:sp>
        <p:nvSpPr>
          <p:cNvPr id="32" name="TextBox 31"/>
          <p:cNvSpPr txBox="1"/>
          <p:nvPr/>
        </p:nvSpPr>
        <p:spPr>
          <a:xfrm>
            <a:off x="8878552" y="2081813"/>
            <a:ext cx="1569493" cy="492443"/>
          </a:xfrm>
          <a:prstGeom prst="rect">
            <a:avLst/>
          </a:prstGeom>
          <a:noFill/>
        </p:spPr>
        <p:txBody>
          <a:bodyPr wrap="square" rtlCol="0">
            <a:spAutoFit/>
          </a:bodyPr>
          <a:lstStyle/>
          <a:p>
            <a:pPr algn="ctr"/>
            <a:r>
              <a:rPr lang="en-US" sz="2600" dirty="0" smtClean="0"/>
              <a:t>G-</a:t>
            </a:r>
            <a:r>
              <a:rPr lang="en-US" sz="2600" dirty="0" err="1" smtClean="0"/>
              <a:t>CaMP</a:t>
            </a:r>
            <a:r>
              <a:rPr lang="en-US" sz="2600" baseline="30000" dirty="0" smtClean="0"/>
              <a:t>+</a:t>
            </a:r>
            <a:endParaRPr lang="en-US" sz="2600" dirty="0"/>
          </a:p>
        </p:txBody>
      </p:sp>
      <p:sp>
        <p:nvSpPr>
          <p:cNvPr id="35" name="TextBox 34"/>
          <p:cNvSpPr txBox="1"/>
          <p:nvPr/>
        </p:nvSpPr>
        <p:spPr>
          <a:xfrm>
            <a:off x="800012" y="1024555"/>
            <a:ext cx="1569493" cy="646331"/>
          </a:xfrm>
          <a:prstGeom prst="rect">
            <a:avLst/>
          </a:prstGeom>
          <a:noFill/>
        </p:spPr>
        <p:txBody>
          <a:bodyPr wrap="square" rtlCol="0">
            <a:spAutoFit/>
          </a:bodyPr>
          <a:lstStyle/>
          <a:p>
            <a:pPr algn="ctr"/>
            <a:r>
              <a:rPr lang="en-US" dirty="0" err="1"/>
              <a:t>m</a:t>
            </a:r>
            <a:r>
              <a:rPr lang="en-US" smtClean="0"/>
              <a:t>icromirror</a:t>
            </a:r>
            <a:r>
              <a:rPr lang="en-US" dirty="0" smtClean="0"/>
              <a:t> array</a:t>
            </a:r>
            <a:endParaRPr lang="en-US" dirty="0"/>
          </a:p>
        </p:txBody>
      </p:sp>
      <p:sp>
        <p:nvSpPr>
          <p:cNvPr id="39" name="TextBox 38"/>
          <p:cNvSpPr txBox="1"/>
          <p:nvPr/>
        </p:nvSpPr>
        <p:spPr>
          <a:xfrm rot="18744931">
            <a:off x="7521146" y="5813522"/>
            <a:ext cx="1569493" cy="369332"/>
          </a:xfrm>
          <a:prstGeom prst="rect">
            <a:avLst/>
          </a:prstGeom>
          <a:noFill/>
        </p:spPr>
        <p:txBody>
          <a:bodyPr wrap="square" rtlCol="0">
            <a:spAutoFit/>
          </a:bodyPr>
          <a:lstStyle/>
          <a:p>
            <a:pPr algn="ctr"/>
            <a:r>
              <a:rPr lang="en-US" dirty="0" smtClean="0"/>
              <a:t>neuron1</a:t>
            </a:r>
            <a:endParaRPr lang="en-US" dirty="0"/>
          </a:p>
        </p:txBody>
      </p:sp>
      <p:sp>
        <p:nvSpPr>
          <p:cNvPr id="40" name="TextBox 39"/>
          <p:cNvSpPr txBox="1"/>
          <p:nvPr/>
        </p:nvSpPr>
        <p:spPr>
          <a:xfrm rot="18744931">
            <a:off x="8293727" y="5813524"/>
            <a:ext cx="1569493" cy="369332"/>
          </a:xfrm>
          <a:prstGeom prst="rect">
            <a:avLst/>
          </a:prstGeom>
          <a:noFill/>
        </p:spPr>
        <p:txBody>
          <a:bodyPr wrap="square" rtlCol="0">
            <a:spAutoFit/>
          </a:bodyPr>
          <a:lstStyle/>
          <a:p>
            <a:pPr algn="ctr"/>
            <a:r>
              <a:rPr lang="en-US" dirty="0" smtClean="0"/>
              <a:t>neuron2</a:t>
            </a:r>
            <a:endParaRPr lang="en-US" dirty="0"/>
          </a:p>
        </p:txBody>
      </p:sp>
      <p:sp>
        <p:nvSpPr>
          <p:cNvPr id="41" name="TextBox 40"/>
          <p:cNvSpPr txBox="1"/>
          <p:nvPr/>
        </p:nvSpPr>
        <p:spPr>
          <a:xfrm rot="18744931">
            <a:off x="8992762" y="5892004"/>
            <a:ext cx="1569493" cy="369332"/>
          </a:xfrm>
          <a:prstGeom prst="rect">
            <a:avLst/>
          </a:prstGeom>
          <a:noFill/>
        </p:spPr>
        <p:txBody>
          <a:bodyPr wrap="square" rtlCol="0">
            <a:spAutoFit/>
          </a:bodyPr>
          <a:lstStyle/>
          <a:p>
            <a:pPr algn="ctr"/>
            <a:r>
              <a:rPr lang="en-US" smtClean="0"/>
              <a:t>combined</a:t>
            </a:r>
            <a:endParaRPr lang="en-US" dirty="0"/>
          </a:p>
        </p:txBody>
      </p:sp>
      <p:sp>
        <p:nvSpPr>
          <p:cNvPr id="42" name="TextBox 41"/>
          <p:cNvSpPr txBox="1"/>
          <p:nvPr/>
        </p:nvSpPr>
        <p:spPr>
          <a:xfrm rot="18744931">
            <a:off x="9393719" y="5970124"/>
            <a:ext cx="1957390" cy="369332"/>
          </a:xfrm>
          <a:prstGeom prst="rect">
            <a:avLst/>
          </a:prstGeom>
          <a:noFill/>
        </p:spPr>
        <p:txBody>
          <a:bodyPr wrap="square" rtlCol="0">
            <a:spAutoFit/>
          </a:bodyPr>
          <a:lstStyle/>
          <a:p>
            <a:pPr algn="ctr"/>
            <a:r>
              <a:rPr lang="en-US" smtClean="0"/>
              <a:t>Arithmetic sum</a:t>
            </a:r>
            <a:endParaRPr lang="en-US" dirty="0"/>
          </a:p>
        </p:txBody>
      </p:sp>
      <p:sp>
        <p:nvSpPr>
          <p:cNvPr id="43" name="TextBox 42"/>
          <p:cNvSpPr txBox="1"/>
          <p:nvPr/>
        </p:nvSpPr>
        <p:spPr>
          <a:xfrm>
            <a:off x="6920766" y="4718816"/>
            <a:ext cx="1569493" cy="369332"/>
          </a:xfrm>
          <a:prstGeom prst="rect">
            <a:avLst/>
          </a:prstGeom>
          <a:noFill/>
        </p:spPr>
        <p:txBody>
          <a:bodyPr wrap="square" rtlCol="0">
            <a:spAutoFit/>
          </a:bodyPr>
          <a:lstStyle/>
          <a:p>
            <a:pPr algn="ctr"/>
            <a:r>
              <a:rPr lang="en-US" smtClean="0"/>
              <a:t>AU</a:t>
            </a:r>
            <a:endParaRPr lang="en-US" dirty="0"/>
          </a:p>
        </p:txBody>
      </p:sp>
      <p:sp>
        <p:nvSpPr>
          <p:cNvPr id="44" name="TextBox 43"/>
          <p:cNvSpPr txBox="1"/>
          <p:nvPr/>
        </p:nvSpPr>
        <p:spPr>
          <a:xfrm>
            <a:off x="8509174" y="3548370"/>
            <a:ext cx="2494224" cy="369332"/>
          </a:xfrm>
          <a:prstGeom prst="rect">
            <a:avLst/>
          </a:prstGeom>
          <a:noFill/>
        </p:spPr>
        <p:txBody>
          <a:bodyPr wrap="square" rtlCol="0">
            <a:spAutoFit/>
          </a:bodyPr>
          <a:lstStyle/>
          <a:p>
            <a:pPr algn="ctr"/>
            <a:r>
              <a:rPr lang="en-US" dirty="0" smtClean="0"/>
              <a:t>G-</a:t>
            </a:r>
            <a:r>
              <a:rPr lang="en-US" dirty="0" err="1" smtClean="0"/>
              <a:t>CaMP</a:t>
            </a:r>
            <a:r>
              <a:rPr lang="en-US" dirty="0"/>
              <a:t> </a:t>
            </a:r>
            <a:r>
              <a:rPr lang="en-US" dirty="0" smtClean="0"/>
              <a:t>fluorescence</a:t>
            </a:r>
            <a:endParaRPr lang="en-US" dirty="0"/>
          </a:p>
        </p:txBody>
      </p:sp>
      <p:pic>
        <p:nvPicPr>
          <p:cNvPr id="45" name="Picture 44"/>
          <p:cNvPicPr>
            <a:picLocks noChangeAspect="1"/>
          </p:cNvPicPr>
          <p:nvPr/>
        </p:nvPicPr>
        <p:blipFill>
          <a:blip r:embed="rId4"/>
          <a:stretch>
            <a:fillRect/>
          </a:stretch>
        </p:blipFill>
        <p:spPr>
          <a:xfrm>
            <a:off x="8068744" y="3870109"/>
            <a:ext cx="3161602" cy="1737366"/>
          </a:xfrm>
          <a:prstGeom prst="rect">
            <a:avLst/>
          </a:prstGeom>
        </p:spPr>
      </p:pic>
      <p:sp>
        <p:nvSpPr>
          <p:cNvPr id="47" name="Parallelogram 46"/>
          <p:cNvSpPr/>
          <p:nvPr/>
        </p:nvSpPr>
        <p:spPr>
          <a:xfrm>
            <a:off x="1819956" y="2699772"/>
            <a:ext cx="545911" cy="507219"/>
          </a:xfrm>
          <a:prstGeom prst="parallelogram">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2114688" y="3054554"/>
            <a:ext cx="2372960" cy="184892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4" idx="1"/>
          </p:cNvCxnSpPr>
          <p:nvPr/>
        </p:nvCxnSpPr>
        <p:spPr>
          <a:xfrm flipV="1">
            <a:off x="1596604" y="3035218"/>
            <a:ext cx="450285" cy="180190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820485" y="2699436"/>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6330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0419" y="-154282"/>
            <a:ext cx="12272211" cy="1325563"/>
          </a:xfrm>
        </p:spPr>
        <p:txBody>
          <a:bodyPr>
            <a:normAutofit/>
          </a:bodyPr>
          <a:lstStyle/>
          <a:p>
            <a:r>
              <a:rPr lang="en-US" sz="3600" dirty="0" smtClean="0"/>
              <a:t>Future Directions: </a:t>
            </a:r>
            <a:r>
              <a:rPr lang="en-US" sz="3600" dirty="0" err="1" smtClean="0"/>
              <a:t>optogenetics</a:t>
            </a:r>
            <a:r>
              <a:rPr lang="en-US" sz="3600" dirty="0" smtClean="0"/>
              <a:t> with </a:t>
            </a:r>
            <a:r>
              <a:rPr lang="en-US" sz="3600" dirty="0" err="1" smtClean="0"/>
              <a:t>micromirror</a:t>
            </a:r>
            <a:r>
              <a:rPr lang="en-US" sz="3600" dirty="0" smtClean="0"/>
              <a:t> arrays (cont’d)  </a:t>
            </a:r>
            <a:endParaRPr lang="en-US" sz="3600" dirty="0"/>
          </a:p>
        </p:txBody>
      </p:sp>
      <p:sp>
        <p:nvSpPr>
          <p:cNvPr id="5" name="Can 4"/>
          <p:cNvSpPr/>
          <p:nvPr/>
        </p:nvSpPr>
        <p:spPr>
          <a:xfrm>
            <a:off x="1059616" y="4826878"/>
            <a:ext cx="410391" cy="1028565"/>
          </a:xfrm>
          <a:prstGeom prst="ca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rot="19819206">
            <a:off x="4347250" y="3964049"/>
            <a:ext cx="3750469" cy="1448603"/>
          </a:xfrm>
          <a:prstGeom prst="rect">
            <a:avLst/>
          </a:prstGeom>
        </p:spPr>
      </p:pic>
      <p:pic>
        <p:nvPicPr>
          <p:cNvPr id="7" name="Picture 6"/>
          <p:cNvPicPr>
            <a:picLocks noChangeAspect="1"/>
          </p:cNvPicPr>
          <p:nvPr/>
        </p:nvPicPr>
        <p:blipFill>
          <a:blip r:embed="rId2"/>
          <a:stretch>
            <a:fillRect/>
          </a:stretch>
        </p:blipFill>
        <p:spPr>
          <a:xfrm rot="20947304" flipV="1">
            <a:off x="3497515" y="707354"/>
            <a:ext cx="3750469" cy="1397689"/>
          </a:xfrm>
          <a:prstGeom prst="rect">
            <a:avLst/>
          </a:prstGeom>
        </p:spPr>
      </p:pic>
      <p:pic>
        <p:nvPicPr>
          <p:cNvPr id="8" name="Picture 7"/>
          <p:cNvPicPr>
            <a:picLocks noChangeAspect="1"/>
          </p:cNvPicPr>
          <p:nvPr/>
        </p:nvPicPr>
        <p:blipFill>
          <a:blip r:embed="rId2"/>
          <a:stretch>
            <a:fillRect/>
          </a:stretch>
        </p:blipFill>
        <p:spPr>
          <a:xfrm>
            <a:off x="6479620" y="1831266"/>
            <a:ext cx="3750469" cy="1448603"/>
          </a:xfrm>
          <a:prstGeom prst="rect">
            <a:avLst/>
          </a:prstGeom>
        </p:spPr>
      </p:pic>
      <p:sp>
        <p:nvSpPr>
          <p:cNvPr id="9" name="Rectangle 8"/>
          <p:cNvSpPr/>
          <p:nvPr/>
        </p:nvSpPr>
        <p:spPr>
          <a:xfrm>
            <a:off x="464024" y="226873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405183" y="226873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0"/>
          <p:cNvSpPr/>
          <p:nvPr/>
        </p:nvSpPr>
        <p:spPr>
          <a:xfrm>
            <a:off x="955343" y="2269707"/>
            <a:ext cx="545911" cy="507219"/>
          </a:xfrm>
          <a:prstGeom prst="parallelogram">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11099" y="2776926"/>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464024" y="174346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955343" y="174346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411628" y="1743468"/>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02009" y="5876824"/>
            <a:ext cx="1569493" cy="369332"/>
          </a:xfrm>
          <a:prstGeom prst="rect">
            <a:avLst/>
          </a:prstGeom>
          <a:noFill/>
        </p:spPr>
        <p:txBody>
          <a:bodyPr wrap="square" rtlCol="0">
            <a:spAutoFit/>
          </a:bodyPr>
          <a:lstStyle/>
          <a:p>
            <a:pPr algn="ctr"/>
            <a:r>
              <a:rPr lang="en-US" dirty="0"/>
              <a:t>l</a:t>
            </a:r>
            <a:r>
              <a:rPr lang="en-US" dirty="0" smtClean="0"/>
              <a:t>ight source</a:t>
            </a:r>
            <a:endParaRPr lang="en-US" dirty="0"/>
          </a:p>
        </p:txBody>
      </p:sp>
      <p:cxnSp>
        <p:nvCxnSpPr>
          <p:cNvPr id="19" name="Straight Arrow Connector 18"/>
          <p:cNvCxnSpPr/>
          <p:nvPr/>
        </p:nvCxnSpPr>
        <p:spPr>
          <a:xfrm flipH="1" flipV="1">
            <a:off x="1228298" y="2622888"/>
            <a:ext cx="22985" cy="2244253"/>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1248770" y="2098412"/>
            <a:ext cx="2247503" cy="52447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735333" y="1338823"/>
            <a:ext cx="1569493" cy="492443"/>
          </a:xfrm>
          <a:prstGeom prst="rect">
            <a:avLst/>
          </a:prstGeom>
          <a:noFill/>
        </p:spPr>
        <p:txBody>
          <a:bodyPr wrap="square" rtlCol="0">
            <a:spAutoFit/>
          </a:bodyPr>
          <a:lstStyle/>
          <a:p>
            <a:pPr algn="ctr"/>
            <a:r>
              <a:rPr lang="en-US" sz="2600" smtClean="0"/>
              <a:t>ChR2</a:t>
            </a:r>
            <a:r>
              <a:rPr lang="en-US" sz="2600" baseline="30000" smtClean="0"/>
              <a:t>+</a:t>
            </a:r>
            <a:endParaRPr lang="en-US" sz="2600" dirty="0"/>
          </a:p>
        </p:txBody>
      </p:sp>
      <p:sp>
        <p:nvSpPr>
          <p:cNvPr id="23" name="TextBox 22"/>
          <p:cNvSpPr txBox="1"/>
          <p:nvPr/>
        </p:nvSpPr>
        <p:spPr>
          <a:xfrm>
            <a:off x="5155757" y="4245678"/>
            <a:ext cx="1569493" cy="492443"/>
          </a:xfrm>
          <a:prstGeom prst="rect">
            <a:avLst/>
          </a:prstGeom>
          <a:noFill/>
        </p:spPr>
        <p:txBody>
          <a:bodyPr wrap="square" rtlCol="0">
            <a:spAutoFit/>
          </a:bodyPr>
          <a:lstStyle/>
          <a:p>
            <a:pPr algn="ctr"/>
            <a:r>
              <a:rPr lang="en-US" sz="2600" smtClean="0"/>
              <a:t>ChR2</a:t>
            </a:r>
            <a:r>
              <a:rPr lang="en-US" sz="2600" baseline="30000" smtClean="0"/>
              <a:t>+</a:t>
            </a:r>
            <a:endParaRPr lang="en-US" sz="2600" dirty="0"/>
          </a:p>
        </p:txBody>
      </p:sp>
      <p:sp>
        <p:nvSpPr>
          <p:cNvPr id="24" name="TextBox 23"/>
          <p:cNvSpPr txBox="1"/>
          <p:nvPr/>
        </p:nvSpPr>
        <p:spPr>
          <a:xfrm>
            <a:off x="7745647" y="2060715"/>
            <a:ext cx="1569493" cy="492443"/>
          </a:xfrm>
          <a:prstGeom prst="rect">
            <a:avLst/>
          </a:prstGeom>
          <a:noFill/>
        </p:spPr>
        <p:txBody>
          <a:bodyPr wrap="square" rtlCol="0">
            <a:spAutoFit/>
          </a:bodyPr>
          <a:lstStyle/>
          <a:p>
            <a:pPr algn="ctr"/>
            <a:r>
              <a:rPr lang="en-US" sz="2600" dirty="0" smtClean="0"/>
              <a:t>G-</a:t>
            </a:r>
            <a:r>
              <a:rPr lang="en-US" sz="2600" dirty="0" err="1" smtClean="0"/>
              <a:t>CaMP</a:t>
            </a:r>
            <a:r>
              <a:rPr lang="en-US" sz="2600" baseline="30000" dirty="0" smtClean="0"/>
              <a:t>+</a:t>
            </a:r>
            <a:endParaRPr lang="en-US" sz="2600" dirty="0"/>
          </a:p>
        </p:txBody>
      </p:sp>
      <p:sp>
        <p:nvSpPr>
          <p:cNvPr id="25" name="TextBox 24"/>
          <p:cNvSpPr txBox="1"/>
          <p:nvPr/>
        </p:nvSpPr>
        <p:spPr>
          <a:xfrm>
            <a:off x="443551" y="1102045"/>
            <a:ext cx="1569493" cy="646331"/>
          </a:xfrm>
          <a:prstGeom prst="rect">
            <a:avLst/>
          </a:prstGeom>
          <a:noFill/>
        </p:spPr>
        <p:txBody>
          <a:bodyPr wrap="square" rtlCol="0">
            <a:spAutoFit/>
          </a:bodyPr>
          <a:lstStyle/>
          <a:p>
            <a:pPr algn="ctr"/>
            <a:r>
              <a:rPr lang="en-US" dirty="0" err="1"/>
              <a:t>m</a:t>
            </a:r>
            <a:r>
              <a:rPr lang="en-US" smtClean="0"/>
              <a:t>icromirror</a:t>
            </a:r>
            <a:r>
              <a:rPr lang="en-US" dirty="0" smtClean="0"/>
              <a:t> array</a:t>
            </a:r>
            <a:endParaRPr lang="en-US" dirty="0"/>
          </a:p>
        </p:txBody>
      </p:sp>
      <p:pic>
        <p:nvPicPr>
          <p:cNvPr id="33" name="Picture 32"/>
          <p:cNvPicPr>
            <a:picLocks noChangeAspect="1"/>
          </p:cNvPicPr>
          <p:nvPr/>
        </p:nvPicPr>
        <p:blipFill>
          <a:blip r:embed="rId3"/>
          <a:stretch>
            <a:fillRect/>
          </a:stretch>
        </p:blipFill>
        <p:spPr>
          <a:xfrm>
            <a:off x="8342626" y="3697454"/>
            <a:ext cx="3115229" cy="1784452"/>
          </a:xfrm>
          <a:prstGeom prst="rect">
            <a:avLst/>
          </a:prstGeom>
        </p:spPr>
      </p:pic>
      <p:sp>
        <p:nvSpPr>
          <p:cNvPr id="34" name="TextBox 33"/>
          <p:cNvSpPr txBox="1"/>
          <p:nvPr/>
        </p:nvSpPr>
        <p:spPr>
          <a:xfrm rot="18744931">
            <a:off x="7777884" y="5672034"/>
            <a:ext cx="1569493" cy="369332"/>
          </a:xfrm>
          <a:prstGeom prst="rect">
            <a:avLst/>
          </a:prstGeom>
          <a:noFill/>
        </p:spPr>
        <p:txBody>
          <a:bodyPr wrap="square" rtlCol="0">
            <a:spAutoFit/>
          </a:bodyPr>
          <a:lstStyle/>
          <a:p>
            <a:pPr algn="ctr"/>
            <a:r>
              <a:rPr lang="en-US" dirty="0" smtClean="0"/>
              <a:t>neuron1</a:t>
            </a:r>
            <a:endParaRPr lang="en-US" dirty="0"/>
          </a:p>
        </p:txBody>
      </p:sp>
      <p:sp>
        <p:nvSpPr>
          <p:cNvPr id="35" name="TextBox 34"/>
          <p:cNvSpPr txBox="1"/>
          <p:nvPr/>
        </p:nvSpPr>
        <p:spPr>
          <a:xfrm rot="18744931">
            <a:off x="8550465" y="5672036"/>
            <a:ext cx="1569493" cy="369332"/>
          </a:xfrm>
          <a:prstGeom prst="rect">
            <a:avLst/>
          </a:prstGeom>
          <a:noFill/>
        </p:spPr>
        <p:txBody>
          <a:bodyPr wrap="square" rtlCol="0">
            <a:spAutoFit/>
          </a:bodyPr>
          <a:lstStyle/>
          <a:p>
            <a:pPr algn="ctr"/>
            <a:r>
              <a:rPr lang="en-US" dirty="0" smtClean="0"/>
              <a:t>neuron2</a:t>
            </a:r>
            <a:endParaRPr lang="en-US" dirty="0"/>
          </a:p>
        </p:txBody>
      </p:sp>
      <p:sp>
        <p:nvSpPr>
          <p:cNvPr id="36" name="TextBox 35"/>
          <p:cNvSpPr txBox="1"/>
          <p:nvPr/>
        </p:nvSpPr>
        <p:spPr>
          <a:xfrm rot="18744931">
            <a:off x="9282468" y="5720160"/>
            <a:ext cx="1569493" cy="369332"/>
          </a:xfrm>
          <a:prstGeom prst="rect">
            <a:avLst/>
          </a:prstGeom>
          <a:noFill/>
        </p:spPr>
        <p:txBody>
          <a:bodyPr wrap="square" rtlCol="0">
            <a:spAutoFit/>
          </a:bodyPr>
          <a:lstStyle/>
          <a:p>
            <a:pPr algn="ctr"/>
            <a:r>
              <a:rPr lang="en-US" dirty="0" smtClean="0"/>
              <a:t>combined</a:t>
            </a:r>
            <a:endParaRPr lang="en-US" dirty="0"/>
          </a:p>
        </p:txBody>
      </p:sp>
      <p:sp>
        <p:nvSpPr>
          <p:cNvPr id="37" name="TextBox 36"/>
          <p:cNvSpPr txBox="1"/>
          <p:nvPr/>
        </p:nvSpPr>
        <p:spPr>
          <a:xfrm rot="18744931">
            <a:off x="9557797" y="5873377"/>
            <a:ext cx="2114937" cy="369332"/>
          </a:xfrm>
          <a:prstGeom prst="rect">
            <a:avLst/>
          </a:prstGeom>
          <a:noFill/>
        </p:spPr>
        <p:txBody>
          <a:bodyPr wrap="square" rtlCol="0">
            <a:spAutoFit/>
          </a:bodyPr>
          <a:lstStyle/>
          <a:p>
            <a:pPr algn="ctr"/>
            <a:r>
              <a:rPr lang="en-US" smtClean="0"/>
              <a:t>Arithmetic sum</a:t>
            </a:r>
            <a:endParaRPr lang="en-US" dirty="0"/>
          </a:p>
        </p:txBody>
      </p:sp>
      <p:sp>
        <p:nvSpPr>
          <p:cNvPr id="38" name="TextBox 37"/>
          <p:cNvSpPr txBox="1"/>
          <p:nvPr/>
        </p:nvSpPr>
        <p:spPr>
          <a:xfrm>
            <a:off x="7177504" y="4577328"/>
            <a:ext cx="1569493" cy="369332"/>
          </a:xfrm>
          <a:prstGeom prst="rect">
            <a:avLst/>
          </a:prstGeom>
          <a:noFill/>
        </p:spPr>
        <p:txBody>
          <a:bodyPr wrap="square" rtlCol="0">
            <a:spAutoFit/>
          </a:bodyPr>
          <a:lstStyle/>
          <a:p>
            <a:pPr algn="ctr"/>
            <a:r>
              <a:rPr lang="en-US" smtClean="0"/>
              <a:t>AU</a:t>
            </a:r>
            <a:endParaRPr lang="en-US" dirty="0"/>
          </a:p>
        </p:txBody>
      </p:sp>
      <p:sp>
        <p:nvSpPr>
          <p:cNvPr id="39" name="TextBox 38"/>
          <p:cNvSpPr txBox="1"/>
          <p:nvPr/>
        </p:nvSpPr>
        <p:spPr>
          <a:xfrm>
            <a:off x="8765912" y="3406882"/>
            <a:ext cx="2494224" cy="369332"/>
          </a:xfrm>
          <a:prstGeom prst="rect">
            <a:avLst/>
          </a:prstGeom>
          <a:noFill/>
        </p:spPr>
        <p:txBody>
          <a:bodyPr wrap="square" rtlCol="0">
            <a:spAutoFit/>
          </a:bodyPr>
          <a:lstStyle/>
          <a:p>
            <a:pPr algn="ctr"/>
            <a:r>
              <a:rPr lang="en-US" dirty="0" smtClean="0"/>
              <a:t>G-</a:t>
            </a:r>
            <a:r>
              <a:rPr lang="en-US" dirty="0" err="1" smtClean="0"/>
              <a:t>CaMP</a:t>
            </a:r>
            <a:r>
              <a:rPr lang="en-US" dirty="0"/>
              <a:t> </a:t>
            </a:r>
            <a:r>
              <a:rPr lang="en-US" dirty="0" smtClean="0"/>
              <a:t>fluorescence</a:t>
            </a:r>
            <a:endParaRPr lang="en-US" dirty="0"/>
          </a:p>
        </p:txBody>
      </p:sp>
      <p:sp>
        <p:nvSpPr>
          <p:cNvPr id="40" name="Parallelogram 39"/>
          <p:cNvSpPr/>
          <p:nvPr/>
        </p:nvSpPr>
        <p:spPr>
          <a:xfrm>
            <a:off x="1444483" y="2775570"/>
            <a:ext cx="545911" cy="507219"/>
          </a:xfrm>
          <a:prstGeom prst="parallelogram">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1806856" y="3031020"/>
            <a:ext cx="2567932" cy="1915640"/>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5" idx="1"/>
          </p:cNvCxnSpPr>
          <p:nvPr/>
        </p:nvCxnSpPr>
        <p:spPr>
          <a:xfrm flipV="1">
            <a:off x="1264812" y="3029180"/>
            <a:ext cx="524145" cy="1797698"/>
          </a:xfrm>
          <a:prstGeom prst="straightConnector1">
            <a:avLst/>
          </a:prstGeom>
          <a:ln w="762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4024" y="2776926"/>
            <a:ext cx="491319" cy="508188"/>
          </a:xfrm>
          <a:prstGeom prst="rect">
            <a:avLst/>
          </a:prstGeom>
          <a:solidFill>
            <a:schemeClr val="bg2">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1223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sz="3600" dirty="0" err="1" smtClean="0"/>
              <a:t>Gordus</a:t>
            </a:r>
            <a:r>
              <a:rPr lang="en-US" sz="3600" dirty="0" smtClean="0"/>
              <a:t> Lab</a:t>
            </a:r>
          </a:p>
          <a:p>
            <a:pPr lvl="1"/>
            <a:r>
              <a:rPr lang="en-US" sz="3000" dirty="0" smtClean="0"/>
              <a:t>Andrew </a:t>
            </a:r>
            <a:r>
              <a:rPr lang="en-US" sz="3000" dirty="0" err="1" smtClean="0"/>
              <a:t>Gordus</a:t>
            </a:r>
            <a:endParaRPr lang="en-US" sz="3000" dirty="0" smtClean="0"/>
          </a:p>
          <a:p>
            <a:pPr lvl="1"/>
            <a:r>
              <a:rPr lang="en-US" sz="3000" dirty="0" err="1" smtClean="0"/>
              <a:t>Xiaoyi</a:t>
            </a:r>
            <a:r>
              <a:rPr lang="en-US" sz="3000" dirty="0" smtClean="0"/>
              <a:t> Li</a:t>
            </a:r>
          </a:p>
          <a:p>
            <a:pPr lvl="1"/>
            <a:r>
              <a:rPr lang="en-US" sz="3000" dirty="0" smtClean="0"/>
              <a:t>Jeremiah Miller</a:t>
            </a:r>
          </a:p>
          <a:p>
            <a:pPr lvl="1"/>
            <a:r>
              <a:rPr lang="en-US" sz="3000" dirty="0" smtClean="0"/>
              <a:t>Anastasia Miller</a:t>
            </a:r>
          </a:p>
          <a:p>
            <a:pPr lvl="1"/>
            <a:r>
              <a:rPr lang="en-US" sz="3000" dirty="0" smtClean="0"/>
              <a:t>Ariel Parker</a:t>
            </a:r>
          </a:p>
          <a:p>
            <a:pPr lvl="1"/>
            <a:r>
              <a:rPr lang="en-US" sz="3000" dirty="0" err="1" smtClean="0"/>
              <a:t>Elana</a:t>
            </a:r>
            <a:r>
              <a:rPr lang="en-US" sz="3000" dirty="0" smtClean="0"/>
              <a:t> </a:t>
            </a:r>
            <a:r>
              <a:rPr lang="en-US" sz="3000" dirty="0" err="1" smtClean="0"/>
              <a:t>Pyfrom</a:t>
            </a:r>
            <a:endParaRPr lang="en-US" sz="3000" dirty="0" smtClean="0"/>
          </a:p>
          <a:p>
            <a:pPr lvl="1"/>
            <a:r>
              <a:rPr lang="en-US" sz="3000" dirty="0" smtClean="0"/>
              <a:t>Nick Wilkerson</a:t>
            </a:r>
          </a:p>
          <a:p>
            <a:pPr lvl="1"/>
            <a:endParaRPr lang="en-US" sz="3000" dirty="0"/>
          </a:p>
          <a:p>
            <a:pPr marL="0" indent="0">
              <a:buNone/>
            </a:pPr>
            <a:r>
              <a:rPr lang="en-US" sz="3600" dirty="0" smtClean="0"/>
              <a:t>Emmons Lab: in silico data</a:t>
            </a:r>
          </a:p>
          <a:p>
            <a:pPr lvl="1"/>
            <a:endParaRPr lang="en-US" dirty="0" smtClean="0"/>
          </a:p>
          <a:p>
            <a:pPr lvl="1"/>
            <a:endParaRPr lang="en-US" dirty="0" smtClean="0"/>
          </a:p>
        </p:txBody>
      </p:sp>
      <p:pic>
        <p:nvPicPr>
          <p:cNvPr id="4" name="Picture 3"/>
          <p:cNvPicPr>
            <a:picLocks noChangeAspect="1"/>
          </p:cNvPicPr>
          <p:nvPr/>
        </p:nvPicPr>
        <p:blipFill>
          <a:blip r:embed="rId3"/>
          <a:stretch>
            <a:fillRect/>
          </a:stretch>
        </p:blipFill>
        <p:spPr>
          <a:xfrm>
            <a:off x="5573293" y="2532258"/>
            <a:ext cx="5932907" cy="2598737"/>
          </a:xfrm>
          <a:prstGeom prst="rect">
            <a:avLst/>
          </a:prstGeom>
        </p:spPr>
      </p:pic>
    </p:spTree>
    <p:extLst>
      <p:ext uri="{BB962C8B-B14F-4D97-AF65-F5344CB8AC3E}">
        <p14:creationId xmlns:p14="http://schemas.microsoft.com/office/powerpoint/2010/main" val="8963488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9624" y="114300"/>
            <a:ext cx="10515600" cy="1325563"/>
          </a:xfrm>
        </p:spPr>
        <p:txBody>
          <a:bodyPr>
            <a:normAutofit/>
          </a:bodyPr>
          <a:lstStyle/>
          <a:p>
            <a:pPr algn="ctr"/>
            <a:r>
              <a:rPr lang="en-US" sz="3600" dirty="0" smtClean="0"/>
              <a:t>Distance distribution between synapses and </a:t>
            </a:r>
            <a:r>
              <a:rPr lang="en-US" sz="3600" smtClean="0"/>
              <a:t>their nearest neighbor</a:t>
            </a:r>
            <a:endParaRPr lang="en-US" sz="3600"/>
          </a:p>
        </p:txBody>
      </p:sp>
      <p:pic>
        <p:nvPicPr>
          <p:cNvPr id="4" name="Picture 3"/>
          <p:cNvPicPr>
            <a:picLocks noChangeAspect="1"/>
          </p:cNvPicPr>
          <p:nvPr/>
        </p:nvPicPr>
        <p:blipFill rotWithShape="1">
          <a:blip r:embed="rId2"/>
          <a:srcRect l="4034" b="5657"/>
          <a:stretch/>
        </p:blipFill>
        <p:spPr>
          <a:xfrm>
            <a:off x="600074" y="2119313"/>
            <a:ext cx="5212293" cy="3838575"/>
          </a:xfrm>
          <a:prstGeom prst="rect">
            <a:avLst/>
          </a:prstGeom>
        </p:spPr>
      </p:pic>
      <p:pic>
        <p:nvPicPr>
          <p:cNvPr id="5" name="Picture 4"/>
          <p:cNvPicPr>
            <a:picLocks noChangeAspect="1"/>
          </p:cNvPicPr>
          <p:nvPr/>
        </p:nvPicPr>
        <p:blipFill rotWithShape="1">
          <a:blip r:embed="rId3"/>
          <a:srcRect l="4681" b="5676"/>
          <a:stretch/>
        </p:blipFill>
        <p:spPr>
          <a:xfrm>
            <a:off x="6629400" y="2132635"/>
            <a:ext cx="5214936" cy="3825253"/>
          </a:xfrm>
          <a:prstGeom prst="rect">
            <a:avLst/>
          </a:prstGeom>
        </p:spPr>
      </p:pic>
      <p:sp>
        <p:nvSpPr>
          <p:cNvPr id="6" name="TextBox 5"/>
          <p:cNvSpPr txBox="1"/>
          <p:nvPr/>
        </p:nvSpPr>
        <p:spPr>
          <a:xfrm>
            <a:off x="1114310" y="5957888"/>
            <a:ext cx="3986203" cy="369332"/>
          </a:xfrm>
          <a:prstGeom prst="rect">
            <a:avLst/>
          </a:prstGeom>
          <a:noFill/>
        </p:spPr>
        <p:txBody>
          <a:bodyPr wrap="square" rtlCol="0">
            <a:spAutoFit/>
          </a:bodyPr>
          <a:lstStyle/>
          <a:p>
            <a:pPr algn="ctr"/>
            <a:r>
              <a:rPr lang="en-US" dirty="0" smtClean="0"/>
              <a:t>log</a:t>
            </a:r>
            <a:r>
              <a:rPr lang="en-US" baseline="-25000" dirty="0" smtClean="0"/>
              <a:t>10</a:t>
            </a:r>
            <a:r>
              <a:rPr lang="en-US" smtClean="0"/>
              <a:t>(  distance )</a:t>
            </a:r>
            <a:endParaRPr lang="en-US" u="sng" dirty="0" smtClean="0"/>
          </a:p>
        </p:txBody>
      </p:sp>
      <p:sp>
        <p:nvSpPr>
          <p:cNvPr id="7" name="TextBox 6"/>
          <p:cNvSpPr txBox="1"/>
          <p:nvPr/>
        </p:nvSpPr>
        <p:spPr>
          <a:xfrm>
            <a:off x="7557828" y="5957888"/>
            <a:ext cx="3986203" cy="369332"/>
          </a:xfrm>
          <a:prstGeom prst="rect">
            <a:avLst/>
          </a:prstGeom>
          <a:noFill/>
        </p:spPr>
        <p:txBody>
          <a:bodyPr wrap="square" rtlCol="0">
            <a:spAutoFit/>
          </a:bodyPr>
          <a:lstStyle/>
          <a:p>
            <a:pPr algn="ctr"/>
            <a:r>
              <a:rPr lang="en-US" dirty="0" smtClean="0"/>
              <a:t>log</a:t>
            </a:r>
            <a:r>
              <a:rPr lang="en-US" baseline="-25000" dirty="0" smtClean="0"/>
              <a:t>10</a:t>
            </a:r>
            <a:r>
              <a:rPr lang="en-US" smtClean="0"/>
              <a:t>(  distance )</a:t>
            </a:r>
            <a:endParaRPr lang="en-US" u="sng" dirty="0" smtClean="0"/>
          </a:p>
        </p:txBody>
      </p:sp>
      <p:sp>
        <p:nvSpPr>
          <p:cNvPr id="8" name="TextBox 7"/>
          <p:cNvSpPr txBox="1"/>
          <p:nvPr/>
        </p:nvSpPr>
        <p:spPr>
          <a:xfrm rot="16200000">
            <a:off x="-1590645" y="3869632"/>
            <a:ext cx="3986203" cy="369332"/>
          </a:xfrm>
          <a:prstGeom prst="rect">
            <a:avLst/>
          </a:prstGeom>
          <a:noFill/>
        </p:spPr>
        <p:txBody>
          <a:bodyPr wrap="square" rtlCol="0">
            <a:spAutoFit/>
          </a:bodyPr>
          <a:lstStyle/>
          <a:p>
            <a:pPr algn="ctr"/>
            <a:r>
              <a:rPr lang="en-US" smtClean="0"/>
              <a:t>count</a:t>
            </a:r>
            <a:endParaRPr lang="en-US" u="sng" dirty="0" smtClean="0"/>
          </a:p>
        </p:txBody>
      </p:sp>
      <p:sp>
        <p:nvSpPr>
          <p:cNvPr id="9" name="TextBox 8"/>
          <p:cNvSpPr txBox="1"/>
          <p:nvPr/>
        </p:nvSpPr>
        <p:spPr>
          <a:xfrm rot="16200000">
            <a:off x="4452778" y="3853934"/>
            <a:ext cx="3986203" cy="369332"/>
          </a:xfrm>
          <a:prstGeom prst="rect">
            <a:avLst/>
          </a:prstGeom>
          <a:noFill/>
        </p:spPr>
        <p:txBody>
          <a:bodyPr wrap="square" rtlCol="0">
            <a:spAutoFit/>
          </a:bodyPr>
          <a:lstStyle/>
          <a:p>
            <a:pPr algn="ctr"/>
            <a:r>
              <a:rPr lang="en-US" smtClean="0"/>
              <a:t>count</a:t>
            </a:r>
            <a:endParaRPr lang="en-US" u="sng" dirty="0" smtClean="0"/>
          </a:p>
        </p:txBody>
      </p:sp>
    </p:spTree>
    <p:extLst>
      <p:ext uri="{BB962C8B-B14F-4D97-AF65-F5344CB8AC3E}">
        <p14:creationId xmlns:p14="http://schemas.microsoft.com/office/powerpoint/2010/main" val="332036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8669" y="0"/>
            <a:ext cx="10515600" cy="1325563"/>
          </a:xfrm>
        </p:spPr>
        <p:txBody>
          <a:bodyPr>
            <a:normAutofit/>
          </a:bodyPr>
          <a:lstStyle/>
          <a:p>
            <a:r>
              <a:rPr lang="en-US" sz="3600" i="1" dirty="0" smtClean="0"/>
              <a:t>C. </a:t>
            </a:r>
            <a:r>
              <a:rPr lang="en-US" sz="3600" i="1" dirty="0" err="1" smtClean="0"/>
              <a:t>elegans</a:t>
            </a:r>
            <a:r>
              <a:rPr lang="en-US" sz="3600" i="1" dirty="0" smtClean="0"/>
              <a:t>: </a:t>
            </a:r>
            <a:r>
              <a:rPr lang="en-US" sz="3600" dirty="0" smtClean="0"/>
              <a:t>a complete ‘connectome’</a:t>
            </a:r>
            <a:endParaRPr lang="en-US" sz="3600" i="1" dirty="0"/>
          </a:p>
        </p:txBody>
      </p:sp>
      <p:pic>
        <p:nvPicPr>
          <p:cNvPr id="4" name="Picture 3"/>
          <p:cNvPicPr>
            <a:picLocks noChangeAspect="1"/>
          </p:cNvPicPr>
          <p:nvPr/>
        </p:nvPicPr>
        <p:blipFill>
          <a:blip r:embed="rId2"/>
          <a:stretch>
            <a:fillRect/>
          </a:stretch>
        </p:blipFill>
        <p:spPr>
          <a:xfrm>
            <a:off x="495300" y="1733552"/>
            <a:ext cx="2614345" cy="2096751"/>
          </a:xfrm>
          <a:prstGeom prst="rect">
            <a:avLst/>
          </a:prstGeom>
        </p:spPr>
      </p:pic>
      <p:pic>
        <p:nvPicPr>
          <p:cNvPr id="5" name="Picture 4"/>
          <p:cNvPicPr>
            <a:picLocks noChangeAspect="1"/>
          </p:cNvPicPr>
          <p:nvPr/>
        </p:nvPicPr>
        <p:blipFill>
          <a:blip r:embed="rId3"/>
          <a:stretch>
            <a:fillRect/>
          </a:stretch>
        </p:blipFill>
        <p:spPr>
          <a:xfrm>
            <a:off x="3523983" y="1819280"/>
            <a:ext cx="8434655" cy="4224392"/>
          </a:xfrm>
          <a:prstGeom prst="rect">
            <a:avLst/>
          </a:prstGeom>
        </p:spPr>
      </p:pic>
      <p:pic>
        <p:nvPicPr>
          <p:cNvPr id="6" name="Picture 5"/>
          <p:cNvPicPr>
            <a:picLocks noChangeAspect="1"/>
          </p:cNvPicPr>
          <p:nvPr/>
        </p:nvPicPr>
        <p:blipFill>
          <a:blip r:embed="rId4"/>
          <a:stretch>
            <a:fillRect/>
          </a:stretch>
        </p:blipFill>
        <p:spPr>
          <a:xfrm>
            <a:off x="495300" y="3958714"/>
            <a:ext cx="2619375" cy="2113472"/>
          </a:xfrm>
          <a:prstGeom prst="rect">
            <a:avLst/>
          </a:prstGeom>
        </p:spPr>
      </p:pic>
    </p:spTree>
    <p:extLst>
      <p:ext uri="{BB962C8B-B14F-4D97-AF65-F5344CB8AC3E}">
        <p14:creationId xmlns:p14="http://schemas.microsoft.com/office/powerpoint/2010/main" val="433906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831052" y="6488668"/>
            <a:ext cx="2722576" cy="369332"/>
          </a:xfrm>
          <a:prstGeom prst="rect">
            <a:avLst/>
          </a:prstGeom>
          <a:noFill/>
        </p:spPr>
        <p:txBody>
          <a:bodyPr wrap="square" rtlCol="0">
            <a:spAutoFit/>
          </a:bodyPr>
          <a:lstStyle/>
          <a:p>
            <a:r>
              <a:rPr lang="en-US" dirty="0" smtClean="0"/>
              <a:t>Kato, S, et. al. Cell 2015</a:t>
            </a:r>
            <a:endParaRPr lang="en-US" dirty="0"/>
          </a:p>
        </p:txBody>
      </p:sp>
      <p:pic>
        <p:nvPicPr>
          <p:cNvPr id="7" name="Picture 6"/>
          <p:cNvPicPr>
            <a:picLocks noChangeAspect="1"/>
          </p:cNvPicPr>
          <p:nvPr/>
        </p:nvPicPr>
        <p:blipFill rotWithShape="1">
          <a:blip r:embed="rId2"/>
          <a:srcRect l="1863"/>
          <a:stretch/>
        </p:blipFill>
        <p:spPr>
          <a:xfrm>
            <a:off x="117984" y="1278238"/>
            <a:ext cx="8537879" cy="4694611"/>
          </a:xfrm>
          <a:prstGeom prst="rect">
            <a:avLst/>
          </a:prstGeom>
        </p:spPr>
      </p:pic>
      <p:sp>
        <p:nvSpPr>
          <p:cNvPr id="8" name="Title 7"/>
          <p:cNvSpPr>
            <a:spLocks noGrp="1"/>
          </p:cNvSpPr>
          <p:nvPr>
            <p:ph type="title"/>
          </p:nvPr>
        </p:nvSpPr>
        <p:spPr>
          <a:xfrm>
            <a:off x="538006" y="-105502"/>
            <a:ext cx="11280060" cy="1325563"/>
          </a:xfrm>
        </p:spPr>
        <p:txBody>
          <a:bodyPr>
            <a:normAutofit/>
          </a:bodyPr>
          <a:lstStyle/>
          <a:p>
            <a:pPr algn="ctr"/>
            <a:r>
              <a:rPr lang="en-US" sz="3600" dirty="0" smtClean="0"/>
              <a:t>Brain-wide activity occurs on </a:t>
            </a:r>
            <a:r>
              <a:rPr lang="en-US" sz="3600" smtClean="0"/>
              <a:t>an attractor-like manifold</a:t>
            </a:r>
            <a:endParaRPr lang="en-US" sz="3600" dirty="0"/>
          </a:p>
        </p:txBody>
      </p:sp>
      <p:pic>
        <p:nvPicPr>
          <p:cNvPr id="9" name="Picture 8"/>
          <p:cNvPicPr>
            <a:picLocks noChangeAspect="1"/>
          </p:cNvPicPr>
          <p:nvPr/>
        </p:nvPicPr>
        <p:blipFill>
          <a:blip r:embed="rId3"/>
          <a:stretch>
            <a:fillRect/>
          </a:stretch>
        </p:blipFill>
        <p:spPr>
          <a:xfrm>
            <a:off x="8537879" y="2452956"/>
            <a:ext cx="3294935" cy="3125964"/>
          </a:xfrm>
          <a:prstGeom prst="rect">
            <a:avLst/>
          </a:prstGeom>
        </p:spPr>
      </p:pic>
    </p:spTree>
    <p:extLst>
      <p:ext uri="{BB962C8B-B14F-4D97-AF65-F5344CB8AC3E}">
        <p14:creationId xmlns:p14="http://schemas.microsoft.com/office/powerpoint/2010/main" val="4636048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779" y="310534"/>
            <a:ext cx="10515600" cy="1325563"/>
          </a:xfrm>
        </p:spPr>
        <p:txBody>
          <a:bodyPr/>
          <a:lstStyle/>
          <a:p>
            <a:pPr algn="ctr"/>
            <a:r>
              <a:rPr lang="en-US" dirty="0" smtClean="0"/>
              <a:t>Lorenz System and Chaotic Attractors</a:t>
            </a:r>
            <a:endParaRPr lang="en-US" dirty="0"/>
          </a:p>
        </p:txBody>
      </p:sp>
      <mc:AlternateContent xmlns:mc="http://schemas.openxmlformats.org/markup-compatibility/2006">
        <mc:Choice xmlns:a14="http://schemas.microsoft.com/office/drawing/2010/main" Requires="a14">
          <p:sp>
            <p:nvSpPr>
              <p:cNvPr id="7" name="Rectangle 6"/>
              <p:cNvSpPr/>
              <p:nvPr/>
            </p:nvSpPr>
            <p:spPr>
              <a:xfrm>
                <a:off x="1909426" y="2634598"/>
                <a:ext cx="2886688" cy="239552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mr-IN" sz="2600" b="0" i="1" smtClean="0">
                              <a:latin typeface="Cambria Math" charset="0"/>
                            </a:rPr>
                          </m:ctrlPr>
                        </m:fPr>
                        <m:num>
                          <m:r>
                            <a:rPr lang="en-US" sz="2600" b="0" i="1" smtClean="0">
                              <a:latin typeface="Cambria Math" charset="0"/>
                            </a:rPr>
                            <m:t>𝑑𝑥</m:t>
                          </m:r>
                        </m:num>
                        <m:den>
                          <m:r>
                            <a:rPr lang="en-US" sz="2600" b="0" i="1" smtClean="0">
                              <a:latin typeface="Cambria Math" charset="0"/>
                            </a:rPr>
                            <m:t>𝑑𝑡</m:t>
                          </m:r>
                        </m:den>
                      </m:f>
                      <m:r>
                        <a:rPr lang="en-US" sz="2600" b="0" i="0" smtClean="0">
                          <a:latin typeface="Cambria Math" charset="0"/>
                        </a:rPr>
                        <m:t>=</m:t>
                      </m:r>
                      <m:r>
                        <m:rPr>
                          <m:sty m:val="p"/>
                        </m:rPr>
                        <a:rPr lang="el-GR" sz="2600" b="0" i="1" smtClean="0">
                          <a:latin typeface="Cambria Math" charset="0"/>
                          <a:ea typeface="Cambria Math" charset="0"/>
                          <a:cs typeface="Cambria Math" charset="0"/>
                        </a:rPr>
                        <m:t>σ</m:t>
                      </m:r>
                      <m:d>
                        <m:dPr>
                          <m:ctrlPr>
                            <a:rPr lang="en-US" sz="2600" b="0" i="0" smtClean="0">
                              <a:latin typeface="Cambria Math" charset="0"/>
                            </a:rPr>
                          </m:ctrlPr>
                        </m:dPr>
                        <m:e>
                          <m:r>
                            <a:rPr lang="en-US" sz="2600" b="0" i="1" smtClean="0">
                              <a:latin typeface="Cambria Math" charset="0"/>
                            </a:rPr>
                            <m:t>𝑦</m:t>
                          </m:r>
                          <m:r>
                            <a:rPr lang="en-US" sz="2600" b="0" i="0" smtClean="0">
                              <a:latin typeface="Cambria Math" charset="0"/>
                            </a:rPr>
                            <m:t>−</m:t>
                          </m:r>
                          <m:r>
                            <m:rPr>
                              <m:sty m:val="p"/>
                            </m:rPr>
                            <a:rPr lang="en-US" sz="2600" b="0" i="0" smtClean="0">
                              <a:latin typeface="Cambria Math" charset="0"/>
                            </a:rPr>
                            <m:t>x</m:t>
                          </m:r>
                        </m:e>
                      </m:d>
                    </m:oMath>
                  </m:oMathPara>
                </a14:m>
                <a:endParaRPr lang="en-US" sz="2600" b="0" dirty="0" smtClean="0"/>
              </a:p>
              <a:p>
                <a14:m>
                  <m:oMathPara xmlns:m="http://schemas.openxmlformats.org/officeDocument/2006/math">
                    <m:oMathParaPr>
                      <m:jc m:val="centerGroup"/>
                    </m:oMathParaPr>
                    <m:oMath xmlns:m="http://schemas.openxmlformats.org/officeDocument/2006/math">
                      <m:f>
                        <m:fPr>
                          <m:ctrlPr>
                            <a:rPr lang="mr-IN" sz="2600" b="0" i="1" smtClean="0">
                              <a:latin typeface="Cambria Math" charset="0"/>
                            </a:rPr>
                          </m:ctrlPr>
                        </m:fPr>
                        <m:num>
                          <m:r>
                            <a:rPr lang="en-US" sz="2600" b="0" i="1" smtClean="0">
                              <a:latin typeface="Cambria Math" charset="0"/>
                            </a:rPr>
                            <m:t>𝑑𝑦</m:t>
                          </m:r>
                        </m:num>
                        <m:den>
                          <m:r>
                            <a:rPr lang="en-US" sz="2600" b="0" i="1" smtClean="0">
                              <a:latin typeface="Cambria Math" charset="0"/>
                            </a:rPr>
                            <m:t>𝑑𝑡</m:t>
                          </m:r>
                        </m:den>
                      </m:f>
                      <m:r>
                        <a:rPr lang="en-US" sz="2600" b="0" i="0" smtClean="0">
                          <a:latin typeface="Cambria Math" charset="0"/>
                        </a:rPr>
                        <m:t>=</m:t>
                      </m:r>
                      <m:r>
                        <a:rPr lang="en-US" sz="2600" b="0" i="1" smtClean="0">
                          <a:latin typeface="Cambria Math" charset="0"/>
                        </a:rPr>
                        <m:t>𝑥</m:t>
                      </m:r>
                      <m:d>
                        <m:dPr>
                          <m:ctrlPr>
                            <a:rPr lang="en-US" sz="2600" b="0" i="1" smtClean="0">
                              <a:latin typeface="Cambria Math" charset="0"/>
                            </a:rPr>
                          </m:ctrlPr>
                        </m:dPr>
                        <m:e>
                          <m:r>
                            <a:rPr lang="en-US" sz="2600" b="0" i="1" smtClean="0">
                              <a:latin typeface="Cambria Math" charset="0"/>
                            </a:rPr>
                            <m:t>𝑝</m:t>
                          </m:r>
                          <m:r>
                            <a:rPr lang="en-US" sz="2600" b="0" i="1" smtClean="0">
                              <a:latin typeface="Cambria Math" charset="0"/>
                            </a:rPr>
                            <m:t>−</m:t>
                          </m:r>
                          <m:r>
                            <a:rPr lang="en-US" sz="2600" b="0" i="1" smtClean="0">
                              <a:latin typeface="Cambria Math" charset="0"/>
                            </a:rPr>
                            <m:t>𝑧</m:t>
                          </m:r>
                        </m:e>
                      </m:d>
                      <m:r>
                        <a:rPr lang="en-US" sz="2600" b="0" i="1" smtClean="0">
                          <a:latin typeface="Cambria Math" charset="0"/>
                        </a:rPr>
                        <m:t>−</m:t>
                      </m:r>
                      <m:r>
                        <a:rPr lang="en-US" sz="2600" b="0" i="1" smtClean="0">
                          <a:latin typeface="Cambria Math" charset="0"/>
                        </a:rPr>
                        <m:t>𝑦</m:t>
                      </m:r>
                    </m:oMath>
                  </m:oMathPara>
                </a14:m>
                <a:endParaRPr lang="en-US" sz="2600" dirty="0" smtClean="0"/>
              </a:p>
              <a:p>
                <a14:m>
                  <m:oMathPara xmlns:m="http://schemas.openxmlformats.org/officeDocument/2006/math">
                    <m:oMathParaPr>
                      <m:jc m:val="centerGroup"/>
                    </m:oMathParaPr>
                    <m:oMath xmlns:m="http://schemas.openxmlformats.org/officeDocument/2006/math">
                      <m:f>
                        <m:fPr>
                          <m:ctrlPr>
                            <a:rPr lang="mr-IN" sz="2600" b="0" i="1" smtClean="0">
                              <a:latin typeface="Cambria Math" charset="0"/>
                            </a:rPr>
                          </m:ctrlPr>
                        </m:fPr>
                        <m:num>
                          <m:r>
                            <a:rPr lang="en-US" sz="2600" b="0" i="1" smtClean="0">
                              <a:latin typeface="Cambria Math" charset="0"/>
                            </a:rPr>
                            <m:t>𝑑𝑧</m:t>
                          </m:r>
                        </m:num>
                        <m:den>
                          <m:r>
                            <a:rPr lang="en-US" sz="2600" b="0" i="1" smtClean="0">
                              <a:latin typeface="Cambria Math" charset="0"/>
                            </a:rPr>
                            <m:t>𝑑𝑡</m:t>
                          </m:r>
                        </m:den>
                      </m:f>
                      <m:r>
                        <a:rPr lang="en-US" sz="2600" b="0" i="1" smtClean="0">
                          <a:latin typeface="Cambria Math" charset="0"/>
                        </a:rPr>
                        <m:t>=</m:t>
                      </m:r>
                      <m:r>
                        <a:rPr lang="en-US" sz="2600" b="0" i="1" smtClean="0">
                          <a:latin typeface="Cambria Math" charset="0"/>
                        </a:rPr>
                        <m:t>𝑥𝑦</m:t>
                      </m:r>
                      <m:r>
                        <a:rPr lang="en-US" sz="2600" b="0" i="1" smtClean="0">
                          <a:latin typeface="Cambria Math" charset="0"/>
                        </a:rPr>
                        <m:t>−</m:t>
                      </m:r>
                      <m:r>
                        <a:rPr lang="en-US" sz="2600" b="0" i="1" smtClean="0">
                          <a:latin typeface="Cambria Math" charset="0"/>
                          <a:ea typeface="Cambria Math" charset="0"/>
                          <a:cs typeface="Cambria Math" charset="0"/>
                        </a:rPr>
                        <m:t>𝛽</m:t>
                      </m:r>
                      <m:r>
                        <a:rPr lang="en-US" sz="2600" b="0" i="1" smtClean="0">
                          <a:latin typeface="Cambria Math" charset="0"/>
                          <a:ea typeface="Cambria Math" charset="0"/>
                          <a:cs typeface="Cambria Math" charset="0"/>
                        </a:rPr>
                        <m:t>𝑧</m:t>
                      </m:r>
                    </m:oMath>
                  </m:oMathPara>
                </a14:m>
                <a:endParaRPr lang="en-US" sz="2600" dirty="0"/>
              </a:p>
            </p:txBody>
          </p:sp>
        </mc:Choice>
        <mc:Fallback>
          <p:sp>
            <p:nvSpPr>
              <p:cNvPr id="7" name="Rectangle 6"/>
              <p:cNvSpPr>
                <a:spLocks noRot="1" noChangeAspect="1" noMove="1" noResize="1" noEditPoints="1" noAdjustHandles="1" noChangeArrowheads="1" noChangeShapeType="1" noTextEdit="1"/>
              </p:cNvSpPr>
              <p:nvPr/>
            </p:nvSpPr>
            <p:spPr>
              <a:xfrm>
                <a:off x="1909426" y="2634598"/>
                <a:ext cx="2886688" cy="2395528"/>
              </a:xfrm>
              <a:prstGeom prst="rect">
                <a:avLst/>
              </a:prstGeom>
              <a:blipFill rotWithShape="0">
                <a:blip r:embed="rId3"/>
                <a:stretch>
                  <a:fillRect/>
                </a:stretch>
              </a:blipFill>
            </p:spPr>
            <p:txBody>
              <a:bodyPr/>
              <a:lstStyle/>
              <a:p>
                <a:r>
                  <a:rPr lang="en-US">
                    <a:noFill/>
                  </a:rPr>
                  <a:t> </a:t>
                </a:r>
              </a:p>
            </p:txBody>
          </p:sp>
        </mc:Fallback>
      </mc:AlternateContent>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7060" y="1897431"/>
            <a:ext cx="4209514" cy="4209514"/>
          </a:xfrm>
          <a:prstGeom prst="rect">
            <a:avLst/>
          </a:prstGeom>
        </p:spPr>
      </p:pic>
    </p:spTree>
    <p:extLst>
      <p:ext uri="{BB962C8B-B14F-4D97-AF65-F5344CB8AC3E}">
        <p14:creationId xmlns:p14="http://schemas.microsoft.com/office/powerpoint/2010/main" val="19332871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756" y="1409171"/>
            <a:ext cx="1199147" cy="1325563"/>
          </a:xfrm>
        </p:spPr>
        <p:txBody>
          <a:bodyPr>
            <a:normAutofit/>
          </a:bodyPr>
          <a:lstStyle/>
          <a:p>
            <a:pPr algn="ctr"/>
            <a:r>
              <a:rPr lang="en-US" sz="3600" dirty="0" smtClean="0"/>
              <a:t>x</a:t>
            </a:r>
            <a:r>
              <a:rPr lang="en-US" sz="3600" baseline="-25000" dirty="0" smtClean="0"/>
              <a:t>1</a:t>
            </a:r>
            <a:endParaRPr lang="en-US" sz="3600" dirty="0"/>
          </a:p>
        </p:txBody>
      </p:sp>
      <p:sp>
        <p:nvSpPr>
          <p:cNvPr id="4" name="Title 1"/>
          <p:cNvSpPr txBox="1">
            <a:spLocks/>
          </p:cNvSpPr>
          <p:nvPr/>
        </p:nvSpPr>
        <p:spPr>
          <a:xfrm>
            <a:off x="820662" y="4408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Linear summation of inputs</a:t>
            </a:r>
            <a:endParaRPr lang="en-US" sz="3600" dirty="0"/>
          </a:p>
        </p:txBody>
      </p:sp>
      <p:sp>
        <p:nvSpPr>
          <p:cNvPr id="6" name="Title 1"/>
          <p:cNvSpPr txBox="1">
            <a:spLocks/>
          </p:cNvSpPr>
          <p:nvPr/>
        </p:nvSpPr>
        <p:spPr>
          <a:xfrm>
            <a:off x="2098756" y="2066899"/>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x</a:t>
            </a:r>
            <a:r>
              <a:rPr lang="en-US" sz="3600" baseline="-25000" dirty="0"/>
              <a:t>2</a:t>
            </a:r>
            <a:endParaRPr lang="en-US" sz="3600" dirty="0"/>
          </a:p>
        </p:txBody>
      </p:sp>
      <p:sp>
        <p:nvSpPr>
          <p:cNvPr id="7" name="Title 1"/>
          <p:cNvSpPr txBox="1">
            <a:spLocks/>
          </p:cNvSpPr>
          <p:nvPr/>
        </p:nvSpPr>
        <p:spPr>
          <a:xfrm>
            <a:off x="2098756" y="2796817"/>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smtClean="0"/>
              <a:t>x</a:t>
            </a:r>
            <a:r>
              <a:rPr lang="en-US" sz="3600" baseline="-25000" dirty="0"/>
              <a:t>3</a:t>
            </a:r>
            <a:endParaRPr lang="en-US" sz="3600" dirty="0"/>
          </a:p>
        </p:txBody>
      </p:sp>
      <p:sp>
        <p:nvSpPr>
          <p:cNvPr id="8" name="Title 1"/>
          <p:cNvSpPr txBox="1">
            <a:spLocks/>
          </p:cNvSpPr>
          <p:nvPr/>
        </p:nvSpPr>
        <p:spPr>
          <a:xfrm>
            <a:off x="2098756" y="4034148"/>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smtClean="0"/>
              <a:t>x</a:t>
            </a:r>
            <a:r>
              <a:rPr lang="en-US" sz="3600" baseline="-25000" dirty="0" err="1"/>
              <a:t>n</a:t>
            </a:r>
            <a:endParaRPr lang="en-US" sz="3600" dirty="0"/>
          </a:p>
        </p:txBody>
      </p:sp>
      <p:sp>
        <p:nvSpPr>
          <p:cNvPr id="9" name="Title 1"/>
          <p:cNvSpPr txBox="1">
            <a:spLocks/>
          </p:cNvSpPr>
          <p:nvPr/>
        </p:nvSpPr>
        <p:spPr>
          <a:xfrm>
            <a:off x="3907302" y="1441255"/>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a:t>
            </a:r>
            <a:r>
              <a:rPr lang="en-US" sz="3600" baseline="-25000" dirty="0" smtClean="0"/>
              <a:t>1</a:t>
            </a:r>
            <a:endParaRPr lang="en-US" sz="3600" dirty="0"/>
          </a:p>
        </p:txBody>
      </p:sp>
      <p:sp>
        <p:nvSpPr>
          <p:cNvPr id="10" name="Title 1"/>
          <p:cNvSpPr txBox="1">
            <a:spLocks/>
          </p:cNvSpPr>
          <p:nvPr/>
        </p:nvSpPr>
        <p:spPr>
          <a:xfrm>
            <a:off x="3907302" y="2098983"/>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a:t>
            </a:r>
            <a:r>
              <a:rPr lang="en-US" sz="3600" baseline="-25000" dirty="0" smtClean="0"/>
              <a:t>2</a:t>
            </a:r>
            <a:endParaRPr lang="en-US" sz="3600" dirty="0"/>
          </a:p>
        </p:txBody>
      </p:sp>
      <p:sp>
        <p:nvSpPr>
          <p:cNvPr id="11" name="Title 1"/>
          <p:cNvSpPr txBox="1">
            <a:spLocks/>
          </p:cNvSpPr>
          <p:nvPr/>
        </p:nvSpPr>
        <p:spPr>
          <a:xfrm>
            <a:off x="3907302" y="2828901"/>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a:t>
            </a:r>
            <a:r>
              <a:rPr lang="en-US" sz="3600" baseline="-25000" dirty="0" smtClean="0"/>
              <a:t>3</a:t>
            </a:r>
            <a:endParaRPr lang="en-US" sz="3600" dirty="0"/>
          </a:p>
        </p:txBody>
      </p:sp>
      <p:sp>
        <p:nvSpPr>
          <p:cNvPr id="12" name="Title 1"/>
          <p:cNvSpPr txBox="1">
            <a:spLocks/>
          </p:cNvSpPr>
          <p:nvPr/>
        </p:nvSpPr>
        <p:spPr>
          <a:xfrm>
            <a:off x="3907302" y="4066232"/>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w</a:t>
            </a:r>
            <a:r>
              <a:rPr lang="en-US" sz="3600" baseline="-25000" dirty="0" err="1" smtClean="0"/>
              <a:t>n</a:t>
            </a:r>
            <a:endParaRPr lang="en-US" sz="3600" dirty="0"/>
          </a:p>
        </p:txBody>
      </p:sp>
      <p:cxnSp>
        <p:nvCxnSpPr>
          <p:cNvPr id="14" name="Straight Connector 13"/>
          <p:cNvCxnSpPr/>
          <p:nvPr/>
        </p:nvCxnSpPr>
        <p:spPr>
          <a:xfrm>
            <a:off x="3095169" y="2122169"/>
            <a:ext cx="876301" cy="8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095168" y="2868129"/>
            <a:ext cx="876301" cy="8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095167" y="3533001"/>
            <a:ext cx="876301" cy="8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3079127" y="4774074"/>
            <a:ext cx="876301" cy="889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935971" y="2186337"/>
            <a:ext cx="1707477" cy="83490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6614376" y="2429937"/>
            <a:ext cx="1532021" cy="160421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endCxn id="20" idx="2"/>
          </p:cNvCxnSpPr>
          <p:nvPr/>
        </p:nvCxnSpPr>
        <p:spPr>
          <a:xfrm>
            <a:off x="4905887" y="2821486"/>
            <a:ext cx="1708489" cy="4105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4905887" y="3457388"/>
            <a:ext cx="1737561" cy="3801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935971" y="3656390"/>
            <a:ext cx="1807465" cy="113976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 name="TextBox 33"/>
              <p:cNvSpPr txBox="1"/>
              <p:nvPr/>
            </p:nvSpPr>
            <p:spPr>
              <a:xfrm flipH="1">
                <a:off x="6998453" y="2877027"/>
                <a:ext cx="814058" cy="61555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000" i="1" smtClean="0">
                          <a:latin typeface="Cambria Math" charset="0"/>
                          <a:ea typeface="Cambria Math" charset="0"/>
                          <a:cs typeface="Cambria Math" charset="0"/>
                        </a:rPr>
                        <m:t>∑</m:t>
                      </m:r>
                    </m:oMath>
                  </m:oMathPara>
                </a14:m>
                <a:endParaRPr lang="en-US" sz="4000" dirty="0"/>
              </a:p>
            </p:txBody>
          </p:sp>
        </mc:Choice>
        <mc:Fallback>
          <p:sp>
            <p:nvSpPr>
              <p:cNvPr id="34" name="TextBox 33"/>
              <p:cNvSpPr txBox="1">
                <a:spLocks noRot="1" noChangeAspect="1" noMove="1" noResize="1" noEditPoints="1" noAdjustHandles="1" noChangeArrowheads="1" noChangeShapeType="1" noTextEdit="1"/>
              </p:cNvSpPr>
              <p:nvPr/>
            </p:nvSpPr>
            <p:spPr>
              <a:xfrm flipH="1">
                <a:off x="6998453" y="2877027"/>
                <a:ext cx="814058" cy="615553"/>
              </a:xfrm>
              <a:prstGeom prst="rect">
                <a:avLst/>
              </a:prstGeom>
              <a:blipFill rotWithShape="0">
                <a:blip r:embed="rId3"/>
                <a:stretch>
                  <a:fillRect/>
                </a:stretch>
              </a:blipFill>
            </p:spPr>
            <p:txBody>
              <a:bodyPr/>
              <a:lstStyle/>
              <a:p>
                <a:r>
                  <a:rPr lang="en-US">
                    <a:noFill/>
                  </a:rPr>
                  <a:t> </a:t>
                </a:r>
              </a:p>
            </p:txBody>
          </p:sp>
        </mc:Fallback>
      </mc:AlternateContent>
      <p:cxnSp>
        <p:nvCxnSpPr>
          <p:cNvPr id="37" name="Straight Arrow Connector 36"/>
          <p:cNvCxnSpPr>
            <a:stCxn id="20" idx="6"/>
          </p:cNvCxnSpPr>
          <p:nvPr/>
        </p:nvCxnSpPr>
        <p:spPr>
          <a:xfrm>
            <a:off x="8146397" y="3232043"/>
            <a:ext cx="1199080" cy="74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itle 1"/>
          <p:cNvSpPr txBox="1">
            <a:spLocks/>
          </p:cNvSpPr>
          <p:nvPr/>
        </p:nvSpPr>
        <p:spPr>
          <a:xfrm>
            <a:off x="2973842" y="3386428"/>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200" b="1" dirty="0" smtClean="0"/>
              <a:t>.</a:t>
            </a:r>
          </a:p>
          <a:p>
            <a:pPr algn="ctr"/>
            <a:r>
              <a:rPr lang="en-US" sz="2200" b="1" dirty="0" smtClean="0"/>
              <a:t>.</a:t>
            </a:r>
          </a:p>
          <a:p>
            <a:pPr algn="ctr"/>
            <a:r>
              <a:rPr lang="en-US" sz="2200" b="1" dirty="0"/>
              <a:t>.</a:t>
            </a:r>
          </a:p>
        </p:txBody>
      </p:sp>
      <p:sp>
        <p:nvSpPr>
          <p:cNvPr id="40" name="Title 1"/>
          <p:cNvSpPr txBox="1">
            <a:spLocks/>
          </p:cNvSpPr>
          <p:nvPr/>
        </p:nvSpPr>
        <p:spPr>
          <a:xfrm>
            <a:off x="9079789" y="2569260"/>
            <a:ext cx="119914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smtClean="0"/>
              <a:t>y</a:t>
            </a:r>
            <a:endParaRPr lang="en-US" sz="3600" dirty="0"/>
          </a:p>
        </p:txBody>
      </p:sp>
    </p:spTree>
    <p:extLst>
      <p:ext uri="{BB962C8B-B14F-4D97-AF65-F5344CB8AC3E}">
        <p14:creationId xmlns:p14="http://schemas.microsoft.com/office/powerpoint/2010/main" val="1903940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693" y="-216139"/>
            <a:ext cx="7348539" cy="1325563"/>
          </a:xfrm>
        </p:spPr>
        <p:txBody>
          <a:bodyPr>
            <a:normAutofit/>
          </a:bodyPr>
          <a:lstStyle/>
          <a:p>
            <a:pPr algn="ctr"/>
            <a:r>
              <a:rPr lang="en-US" sz="3000" dirty="0" smtClean="0"/>
              <a:t>The two-layer neural network model </a:t>
            </a:r>
            <a:endParaRPr lang="en-US" sz="3000" dirty="0"/>
          </a:p>
        </p:txBody>
      </p:sp>
      <p:pic>
        <p:nvPicPr>
          <p:cNvPr id="5" name="Picture 4"/>
          <p:cNvPicPr>
            <a:picLocks noChangeAspect="1"/>
          </p:cNvPicPr>
          <p:nvPr/>
        </p:nvPicPr>
        <p:blipFill rotWithShape="1">
          <a:blip r:embed="rId3"/>
          <a:srcRect l="7821" t="33789" r="69294" b="37253"/>
          <a:stretch/>
        </p:blipFill>
        <p:spPr>
          <a:xfrm>
            <a:off x="2386796" y="1714720"/>
            <a:ext cx="3351001" cy="3288313"/>
          </a:xfrm>
          <a:prstGeom prst="rect">
            <a:avLst/>
          </a:prstGeom>
        </p:spPr>
      </p:pic>
      <p:pic>
        <p:nvPicPr>
          <p:cNvPr id="6" name="Picture 5"/>
          <p:cNvPicPr>
            <a:picLocks noChangeAspect="1"/>
          </p:cNvPicPr>
          <p:nvPr/>
        </p:nvPicPr>
        <p:blipFill rotWithShape="1">
          <a:blip r:embed="rId3"/>
          <a:srcRect l="33940" t="39213" r="42304" b="35175"/>
          <a:stretch/>
        </p:blipFill>
        <p:spPr>
          <a:xfrm>
            <a:off x="8110738" y="2242312"/>
            <a:ext cx="3713778" cy="3104839"/>
          </a:xfrm>
          <a:prstGeom prst="rect">
            <a:avLst/>
          </a:prstGeom>
        </p:spPr>
      </p:pic>
      <p:pic>
        <p:nvPicPr>
          <p:cNvPr id="7" name="Picture 6"/>
          <p:cNvPicPr>
            <a:picLocks noChangeAspect="1"/>
          </p:cNvPicPr>
          <p:nvPr/>
        </p:nvPicPr>
        <p:blipFill rotWithShape="1">
          <a:blip r:embed="rId3"/>
          <a:srcRect l="12132" r="74573" b="80663"/>
          <a:stretch/>
        </p:blipFill>
        <p:spPr>
          <a:xfrm>
            <a:off x="272966" y="2968718"/>
            <a:ext cx="1707590" cy="1925970"/>
          </a:xfrm>
          <a:prstGeom prst="rect">
            <a:avLst/>
          </a:prstGeom>
        </p:spPr>
      </p:pic>
      <p:sp>
        <p:nvSpPr>
          <p:cNvPr id="8" name="TextBox 7"/>
          <p:cNvSpPr txBox="1"/>
          <p:nvPr/>
        </p:nvSpPr>
        <p:spPr>
          <a:xfrm>
            <a:off x="7955756" y="6435692"/>
            <a:ext cx="4391025" cy="369332"/>
          </a:xfrm>
          <a:prstGeom prst="rect">
            <a:avLst/>
          </a:prstGeom>
          <a:noFill/>
        </p:spPr>
        <p:txBody>
          <a:bodyPr wrap="square" rtlCol="0">
            <a:spAutoFit/>
          </a:bodyPr>
          <a:lstStyle/>
          <a:p>
            <a:r>
              <a:rPr lang="en-US" dirty="0" err="1" smtClean="0"/>
              <a:t>Polsky</a:t>
            </a:r>
            <a:r>
              <a:rPr lang="en-US" dirty="0" smtClean="0"/>
              <a:t>, A, et. al. Nature Neuroscience 2004</a:t>
            </a:r>
            <a:endParaRPr lang="en-US" dirty="0"/>
          </a:p>
        </p:txBody>
      </p:sp>
      <p:pic>
        <p:nvPicPr>
          <p:cNvPr id="9" name="Picture 8"/>
          <p:cNvPicPr>
            <a:picLocks noChangeAspect="1"/>
          </p:cNvPicPr>
          <p:nvPr/>
        </p:nvPicPr>
        <p:blipFill rotWithShape="1">
          <a:blip r:embed="rId3"/>
          <a:srcRect l="40247" r="43189" b="81225"/>
          <a:stretch/>
        </p:blipFill>
        <p:spPr>
          <a:xfrm>
            <a:off x="6320434" y="2924614"/>
            <a:ext cx="1979874" cy="1740233"/>
          </a:xfrm>
          <a:prstGeom prst="rect">
            <a:avLst/>
          </a:prstGeom>
        </p:spPr>
      </p:pic>
      <p:pic>
        <p:nvPicPr>
          <p:cNvPr id="10" name="Picture 9"/>
          <p:cNvPicPr>
            <a:picLocks noChangeAspect="1"/>
          </p:cNvPicPr>
          <p:nvPr/>
        </p:nvPicPr>
        <p:blipFill rotWithShape="1">
          <a:blip r:embed="rId3"/>
          <a:srcRect l="23934" t="5621" r="61406" b="83193"/>
          <a:stretch/>
        </p:blipFill>
        <p:spPr>
          <a:xfrm>
            <a:off x="4628019" y="740177"/>
            <a:ext cx="2423707" cy="1434118"/>
          </a:xfrm>
          <a:prstGeom prst="rect">
            <a:avLst/>
          </a:prstGeom>
        </p:spPr>
      </p:pic>
      <mc:AlternateContent xmlns:mc="http://schemas.openxmlformats.org/markup-compatibility/2006">
        <mc:Choice xmlns:a14="http://schemas.microsoft.com/office/drawing/2010/main" Requires="a14">
          <p:sp>
            <p:nvSpPr>
              <p:cNvPr id="16" name="TextBox 15"/>
              <p:cNvSpPr txBox="1"/>
              <p:nvPr/>
            </p:nvSpPr>
            <p:spPr>
              <a:xfrm>
                <a:off x="7080023" y="5064557"/>
                <a:ext cx="3797085" cy="7012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1</m:t>
                              </m:r>
                            </m:sub>
                          </m:sSub>
                        </m:num>
                        <m:den>
                          <m:r>
                            <a:rPr lang="en-US" sz="2400" b="0" i="1" smtClean="0">
                              <a:latin typeface="Cambria Math" charset="0"/>
                            </a:rPr>
                            <m:t>𝑑𝑡</m:t>
                          </m:r>
                        </m:den>
                      </m:f>
                      <m:r>
                        <a:rPr lang="en-US" sz="2400" b="0" i="0" smtClean="0">
                          <a:latin typeface="Cambria Math" charset="0"/>
                        </a:rPr>
                        <m:t>=</m:t>
                      </m:r>
                      <m:r>
                        <m:rPr>
                          <m:sty m:val="p"/>
                        </m:rPr>
                        <a:rPr lang="el-GR" sz="2400" b="0" i="1" smtClean="0">
                          <a:latin typeface="Cambria Math" charset="0"/>
                          <a:ea typeface="Cambria Math" charset="0"/>
                          <a:cs typeface="Cambria Math" charset="0"/>
                        </a:rPr>
                        <m:t>σ</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3</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𝛾</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1</m:t>
                          </m:r>
                        </m:sub>
                      </m:sSub>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7080023" y="5064557"/>
                <a:ext cx="3797085" cy="701218"/>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531493" y="5055827"/>
                <a:ext cx="5206304" cy="70121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f>
                        <m:fPr>
                          <m:ctrlPr>
                            <a:rPr lang="mr-IN" sz="2400" i="1" smtClean="0">
                              <a:latin typeface="Cambria Math" charset="0"/>
                            </a:rPr>
                          </m:ctrlPr>
                        </m:fPr>
                        <m:num>
                          <m:r>
                            <a:rPr lang="en-US" sz="2400" b="0" i="1" smtClean="0">
                              <a:latin typeface="Cambria Math" charset="0"/>
                            </a:rPr>
                            <m:t>𝑑</m:t>
                          </m:r>
                          <m:sSub>
                            <m:sSubPr>
                              <m:ctrlPr>
                                <a:rPr lang="en-US" sz="2400" b="0" i="1" smtClean="0">
                                  <a:latin typeface="Cambria Math" charset="0"/>
                                </a:rPr>
                              </m:ctrlPr>
                            </m:sSubPr>
                            <m:e>
                              <m:r>
                                <a:rPr lang="en-US" sz="2400" b="0" i="1" smtClean="0">
                                  <a:latin typeface="Cambria Math" charset="0"/>
                                </a:rPr>
                                <m:t>𝑦</m:t>
                              </m:r>
                            </m:e>
                            <m:sub>
                              <m:r>
                                <a:rPr lang="en-US" sz="2400" b="0" i="1" smtClean="0">
                                  <a:latin typeface="Cambria Math" charset="0"/>
                                </a:rPr>
                                <m:t>1</m:t>
                              </m:r>
                            </m:sub>
                          </m:sSub>
                        </m:num>
                        <m:den>
                          <m:r>
                            <a:rPr lang="en-US" sz="2400" b="0" i="1" smtClean="0">
                              <a:latin typeface="Cambria Math" charset="0"/>
                            </a:rPr>
                            <m:t>𝑑𝑡</m:t>
                          </m:r>
                        </m:den>
                      </m:f>
                      <m:r>
                        <a:rPr lang="en-US" sz="2400" b="0" i="0" smtClean="0">
                          <a:latin typeface="Cambria Math" charset="0"/>
                        </a:rPr>
                        <m:t>=</m:t>
                      </m:r>
                      <m:r>
                        <m:rPr>
                          <m:sty m:val="p"/>
                        </m:rPr>
                        <a:rPr lang="el-GR" sz="2400" b="0" i="1" smtClean="0">
                          <a:latin typeface="Cambria Math" charset="0"/>
                          <a:ea typeface="Cambria Math" charset="0"/>
                          <a:cs typeface="Cambria Math" charset="0"/>
                        </a:rPr>
                        <m:t>σ</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2</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3</m:t>
                          </m:r>
                        </m:sub>
                      </m:sSub>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𝛾</m:t>
                      </m:r>
                      <m:sSub>
                        <m:sSubPr>
                          <m:ctrlPr>
                            <a:rPr lang="en-US" sz="2400" b="0" i="1" smtClean="0">
                              <a:latin typeface="Cambria Math" charset="0"/>
                              <a:ea typeface="Cambria Math" charset="0"/>
                              <a:cs typeface="Cambria Math" charset="0"/>
                            </a:rPr>
                          </m:ctrlPr>
                        </m:sSubPr>
                        <m:e>
                          <m:r>
                            <a:rPr lang="en-US" sz="2400" b="0" i="1" smtClean="0">
                              <a:latin typeface="Cambria Math" charset="0"/>
                              <a:ea typeface="Cambria Math" charset="0"/>
                              <a:cs typeface="Cambria Math" charset="0"/>
                            </a:rPr>
                            <m:t>𝑦</m:t>
                          </m:r>
                        </m:e>
                        <m:sub>
                          <m:r>
                            <a:rPr lang="en-US" sz="2400" b="0" i="1" smtClean="0">
                              <a:latin typeface="Cambria Math" charset="0"/>
                              <a:ea typeface="Cambria Math" charset="0"/>
                              <a:cs typeface="Cambria Math" charset="0"/>
                            </a:rPr>
                            <m:t>1</m:t>
                          </m:r>
                        </m:sub>
                      </m:sSub>
                      <m:r>
                        <a:rPr lang="en-US" sz="2400" b="0" i="0" smtClean="0">
                          <a:latin typeface="Cambria Math" charset="0"/>
                          <a:ea typeface="Cambria Math" charset="0"/>
                          <a:cs typeface="Cambria Math" charset="0"/>
                        </a:rPr>
                        <m:t>+</m:t>
                      </m:r>
                      <m:r>
                        <a:rPr lang="el-GR" sz="2400" b="1" i="1" smtClean="0">
                          <a:latin typeface="Cambria Math" charset="0"/>
                          <a:ea typeface="Cambria Math" charset="0"/>
                          <a:cs typeface="Cambria Math" charset="0"/>
                        </a:rPr>
                        <m:t>𝜽</m:t>
                      </m:r>
                      <m:sSub>
                        <m:sSubPr>
                          <m:ctrlPr>
                            <a:rPr lang="en-US" sz="2400" b="1" i="1" smtClean="0">
                              <a:latin typeface="Cambria Math" charset="0"/>
                              <a:ea typeface="Cambria Math" charset="0"/>
                              <a:cs typeface="Cambria Math" charset="0"/>
                            </a:rPr>
                          </m:ctrlPr>
                        </m:sSubPr>
                        <m:e>
                          <m:r>
                            <a:rPr lang="en-US" sz="2400" b="1" i="1" smtClean="0">
                              <a:latin typeface="Cambria Math" charset="0"/>
                              <a:ea typeface="Cambria Math" charset="0"/>
                              <a:cs typeface="Cambria Math" charset="0"/>
                            </a:rPr>
                            <m:t>𝒚</m:t>
                          </m:r>
                        </m:e>
                        <m:sub>
                          <m:r>
                            <a:rPr lang="en-US" sz="2400" b="1" i="1" smtClean="0">
                              <a:latin typeface="Cambria Math" charset="0"/>
                              <a:ea typeface="Cambria Math" charset="0"/>
                              <a:cs typeface="Cambria Math" charset="0"/>
                            </a:rPr>
                            <m:t>𝟐</m:t>
                          </m:r>
                        </m:sub>
                      </m:sSub>
                      <m:sSub>
                        <m:sSubPr>
                          <m:ctrlPr>
                            <a:rPr lang="en-US" sz="2400" b="1" i="1" smtClean="0">
                              <a:latin typeface="Cambria Math" charset="0"/>
                              <a:ea typeface="Cambria Math" charset="0"/>
                              <a:cs typeface="Cambria Math" charset="0"/>
                            </a:rPr>
                          </m:ctrlPr>
                        </m:sSubPr>
                        <m:e>
                          <m:r>
                            <a:rPr lang="en-US" sz="2400" b="1" i="1" smtClean="0">
                              <a:latin typeface="Cambria Math" charset="0"/>
                              <a:ea typeface="Cambria Math" charset="0"/>
                              <a:cs typeface="Cambria Math" charset="0"/>
                            </a:rPr>
                            <m:t>𝒚</m:t>
                          </m:r>
                        </m:e>
                        <m:sub>
                          <m:r>
                            <a:rPr lang="en-US" sz="2400" b="1" i="1" smtClean="0">
                              <a:latin typeface="Cambria Math" charset="0"/>
                              <a:ea typeface="Cambria Math" charset="0"/>
                              <a:cs typeface="Cambria Math" charset="0"/>
                            </a:rPr>
                            <m:t>𝟑</m:t>
                          </m:r>
                        </m:sub>
                      </m:sSub>
                    </m:oMath>
                  </m:oMathPara>
                </a14:m>
                <a:endParaRPr lang="en-US" sz="2400" b="1" dirty="0"/>
              </a:p>
            </p:txBody>
          </p:sp>
        </mc:Choice>
        <mc:Fallback>
          <p:sp>
            <p:nvSpPr>
              <p:cNvPr id="17" name="TextBox 16"/>
              <p:cNvSpPr txBox="1">
                <a:spLocks noRot="1" noChangeAspect="1" noMove="1" noResize="1" noEditPoints="1" noAdjustHandles="1" noChangeArrowheads="1" noChangeShapeType="1" noTextEdit="1"/>
              </p:cNvSpPr>
              <p:nvPr/>
            </p:nvSpPr>
            <p:spPr>
              <a:xfrm>
                <a:off x="531493" y="5055827"/>
                <a:ext cx="5206304" cy="701218"/>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486134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6813" y="120649"/>
            <a:ext cx="10515600" cy="1325563"/>
          </a:xfrm>
        </p:spPr>
        <p:txBody>
          <a:bodyPr/>
          <a:lstStyle/>
          <a:p>
            <a:r>
              <a:rPr lang="en-US" dirty="0" smtClean="0"/>
              <a:t>Density of synapses in the connectome</a:t>
            </a:r>
            <a:endParaRPr lang="en-US" dirty="0"/>
          </a:p>
        </p:txBody>
      </p:sp>
      <p:pic>
        <p:nvPicPr>
          <p:cNvPr id="5" name="Picture 4"/>
          <p:cNvPicPr>
            <a:picLocks noChangeAspect="1"/>
          </p:cNvPicPr>
          <p:nvPr/>
        </p:nvPicPr>
        <p:blipFill>
          <a:blip r:embed="rId2"/>
          <a:stretch>
            <a:fillRect/>
          </a:stretch>
        </p:blipFill>
        <p:spPr>
          <a:xfrm>
            <a:off x="2978946" y="1446212"/>
            <a:ext cx="6719888" cy="5197299"/>
          </a:xfrm>
          <a:prstGeom prst="rect">
            <a:avLst/>
          </a:prstGeom>
        </p:spPr>
      </p:pic>
      <mc:AlternateContent xmlns:mc="http://schemas.openxmlformats.org/markup-compatibility/2006">
        <mc:Choice xmlns:a14="http://schemas.microsoft.com/office/drawing/2010/main" Requires="a14">
          <p:sp>
            <p:nvSpPr>
              <p:cNvPr id="6" name="TextBox 5"/>
              <p:cNvSpPr txBox="1"/>
              <p:nvPr/>
            </p:nvSpPr>
            <p:spPr>
              <a:xfrm>
                <a:off x="9698834" y="3346542"/>
                <a:ext cx="1181099" cy="672941"/>
              </a:xfrm>
              <a:prstGeom prst="rect">
                <a:avLst/>
              </a:prstGeom>
              <a:noFill/>
            </p:spPr>
            <p:txBody>
              <a:bodyPr wrap="square" rtlCol="0">
                <a:spAutoFit/>
              </a:bodyPr>
              <a:lstStyle/>
              <a:p>
                <a14:m>
                  <m:oMath xmlns:m="http://schemas.openxmlformats.org/officeDocument/2006/math">
                    <m:f>
                      <m:fPr>
                        <m:ctrlPr>
                          <a:rPr lang="mr-IN" sz="2600" i="1" smtClean="0">
                            <a:latin typeface="Cambria Math" charset="0"/>
                          </a:rPr>
                        </m:ctrlPr>
                      </m:fPr>
                      <m:num>
                        <m:r>
                          <a:rPr lang="en-US" sz="2600" b="0" i="1" smtClean="0">
                            <a:latin typeface="Cambria Math" charset="0"/>
                          </a:rPr>
                          <m:t>𝑠𝑦𝑛𝑎𝑝𝑠𝑒𝑠</m:t>
                        </m:r>
                      </m:num>
                      <m:den>
                        <m:sSup>
                          <m:sSupPr>
                            <m:ctrlPr>
                              <a:rPr lang="en-US" sz="2600" b="0" i="1" smtClean="0">
                                <a:latin typeface="Cambria Math" charset="0"/>
                              </a:rPr>
                            </m:ctrlPr>
                          </m:sSupPr>
                          <m:e>
                            <m:r>
                              <a:rPr lang="en-US" sz="2600" b="0" i="1" smtClean="0">
                                <a:latin typeface="Cambria Math" charset="0"/>
                                <a:ea typeface="Cambria Math" charset="0"/>
                                <a:cs typeface="Cambria Math" charset="0"/>
                              </a:rPr>
                              <m:t>𝜇</m:t>
                            </m:r>
                            <m:r>
                              <a:rPr lang="en-US" sz="2600" b="0" i="1" smtClean="0">
                                <a:latin typeface="Cambria Math" charset="0"/>
                              </a:rPr>
                              <m:t>𝑚</m:t>
                            </m:r>
                          </m:e>
                          <m:sup>
                            <m:r>
                              <a:rPr lang="en-US" sz="2600" b="0" i="1" smtClean="0">
                                <a:latin typeface="Cambria Math" charset="0"/>
                              </a:rPr>
                              <m:t>3</m:t>
                            </m:r>
                          </m:sup>
                        </m:sSup>
                      </m:den>
                    </m:f>
                  </m:oMath>
                </a14:m>
                <a:r>
                  <a:rPr lang="en-US" sz="2600" dirty="0" smtClean="0"/>
                  <a:t> </a:t>
                </a:r>
                <a:endParaRPr lang="en-US" sz="2600" dirty="0"/>
              </a:p>
            </p:txBody>
          </p:sp>
        </mc:Choice>
        <mc:Fallback>
          <p:sp>
            <p:nvSpPr>
              <p:cNvPr id="6" name="TextBox 5"/>
              <p:cNvSpPr txBox="1">
                <a:spLocks noRot="1" noChangeAspect="1" noMove="1" noResize="1" noEditPoints="1" noAdjustHandles="1" noChangeArrowheads="1" noChangeShapeType="1" noTextEdit="1"/>
              </p:cNvSpPr>
              <p:nvPr/>
            </p:nvSpPr>
            <p:spPr>
              <a:xfrm>
                <a:off x="9698834" y="3346542"/>
                <a:ext cx="1181099" cy="672941"/>
              </a:xfrm>
              <a:prstGeom prst="rect">
                <a:avLst/>
              </a:prstGeom>
              <a:blipFill rotWithShape="0">
                <a:blip r:embed="rId3"/>
                <a:stretch>
                  <a:fillRect r="-1031"/>
                </a:stretch>
              </a:blipFill>
            </p:spPr>
            <p:txBody>
              <a:bodyPr/>
              <a:lstStyle/>
              <a:p>
                <a:r>
                  <a:rPr lang="en-US">
                    <a:noFill/>
                  </a:rPr>
                  <a:t> </a:t>
                </a:r>
              </a:p>
            </p:txBody>
          </p:sp>
        </mc:Fallback>
      </mc:AlternateContent>
      <p:cxnSp>
        <p:nvCxnSpPr>
          <p:cNvPr id="7" name="Straight Arrow Connector 6"/>
          <p:cNvCxnSpPr/>
          <p:nvPr/>
        </p:nvCxnSpPr>
        <p:spPr>
          <a:xfrm flipV="1">
            <a:off x="2337201" y="3128962"/>
            <a:ext cx="1" cy="1504884"/>
          </a:xfrm>
          <a:prstGeom prst="straightConnector1">
            <a:avLst/>
          </a:prstGeom>
          <a:ln w="50800">
            <a:solidFill>
              <a:schemeClr val="bg2">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37140" y="2759630"/>
            <a:ext cx="1000125" cy="369332"/>
          </a:xfrm>
          <a:prstGeom prst="rect">
            <a:avLst/>
          </a:prstGeom>
          <a:noFill/>
        </p:spPr>
        <p:txBody>
          <a:bodyPr wrap="square" rtlCol="0">
            <a:spAutoFit/>
          </a:bodyPr>
          <a:lstStyle/>
          <a:p>
            <a:pPr algn="ctr"/>
            <a:r>
              <a:rPr lang="en-US" smtClean="0"/>
              <a:t>Ventral</a:t>
            </a:r>
            <a:endParaRPr lang="en-US"/>
          </a:p>
        </p:txBody>
      </p:sp>
      <p:sp>
        <p:nvSpPr>
          <p:cNvPr id="11" name="TextBox 10"/>
          <p:cNvSpPr txBox="1"/>
          <p:nvPr/>
        </p:nvSpPr>
        <p:spPr>
          <a:xfrm>
            <a:off x="1837140" y="4633846"/>
            <a:ext cx="1000125" cy="369332"/>
          </a:xfrm>
          <a:prstGeom prst="rect">
            <a:avLst/>
          </a:prstGeom>
          <a:noFill/>
        </p:spPr>
        <p:txBody>
          <a:bodyPr wrap="square" rtlCol="0">
            <a:spAutoFit/>
          </a:bodyPr>
          <a:lstStyle/>
          <a:p>
            <a:pPr algn="ctr"/>
            <a:r>
              <a:rPr lang="en-US" dirty="0" smtClean="0"/>
              <a:t>Dorsal</a:t>
            </a:r>
            <a:endParaRPr lang="en-US" dirty="0"/>
          </a:p>
        </p:txBody>
      </p:sp>
    </p:spTree>
    <p:extLst>
      <p:ext uri="{BB962C8B-B14F-4D97-AF65-F5344CB8AC3E}">
        <p14:creationId xmlns:p14="http://schemas.microsoft.com/office/powerpoint/2010/main" val="13315178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13" y="-249866"/>
            <a:ext cx="10515600" cy="1325563"/>
          </a:xfrm>
        </p:spPr>
        <p:txBody>
          <a:bodyPr>
            <a:normAutofit/>
          </a:bodyPr>
          <a:lstStyle/>
          <a:p>
            <a:pPr algn="ctr"/>
            <a:r>
              <a:rPr lang="en-US" sz="3600" dirty="0" smtClean="0"/>
              <a:t>Five-hit synapse deviance</a:t>
            </a:r>
            <a:endParaRPr lang="en-US" sz="3600" dirty="0"/>
          </a:p>
        </p:txBody>
      </p:sp>
      <p:pic>
        <p:nvPicPr>
          <p:cNvPr id="5" name="Picture 4"/>
          <p:cNvPicPr>
            <a:picLocks noChangeAspect="1"/>
          </p:cNvPicPr>
          <p:nvPr/>
        </p:nvPicPr>
        <p:blipFill>
          <a:blip r:embed="rId3"/>
          <a:stretch>
            <a:fillRect/>
          </a:stretch>
        </p:blipFill>
        <p:spPr>
          <a:xfrm>
            <a:off x="645254" y="2747119"/>
            <a:ext cx="6354432" cy="2912448"/>
          </a:xfrm>
          <a:prstGeom prst="rect">
            <a:avLst/>
          </a:prstGeom>
        </p:spPr>
      </p:pic>
      <p:sp>
        <p:nvSpPr>
          <p:cNvPr id="33" name="TextBox 32"/>
          <p:cNvSpPr txBox="1"/>
          <p:nvPr/>
        </p:nvSpPr>
        <p:spPr>
          <a:xfrm>
            <a:off x="5920730" y="4772362"/>
            <a:ext cx="6851097" cy="769441"/>
          </a:xfrm>
          <a:prstGeom prst="rect">
            <a:avLst/>
          </a:prstGeom>
          <a:noFill/>
        </p:spPr>
        <p:txBody>
          <a:bodyPr wrap="square" rtlCol="0">
            <a:spAutoFit/>
          </a:bodyPr>
          <a:lstStyle/>
          <a:p>
            <a:pPr algn="ctr"/>
            <a:r>
              <a:rPr lang="en-US" sz="2200" b="1" dirty="0" smtClean="0"/>
              <a:t>Top Scoring </a:t>
            </a:r>
            <a:r>
              <a:rPr lang="en-US" sz="2200" b="1" smtClean="0"/>
              <a:t>Neurons </a:t>
            </a:r>
            <a:endParaRPr lang="en-US" sz="2200" u="sng" dirty="0" smtClean="0"/>
          </a:p>
          <a:p>
            <a:pPr algn="ctr"/>
            <a:endParaRPr lang="en-US" sz="2200" u="sng" dirty="0"/>
          </a:p>
        </p:txBody>
      </p:sp>
      <p:sp>
        <p:nvSpPr>
          <p:cNvPr id="35" name="TextBox 34"/>
          <p:cNvSpPr txBox="1"/>
          <p:nvPr/>
        </p:nvSpPr>
        <p:spPr>
          <a:xfrm>
            <a:off x="8720476" y="5262967"/>
            <a:ext cx="2619158" cy="1446550"/>
          </a:xfrm>
          <a:prstGeom prst="rect">
            <a:avLst/>
          </a:prstGeom>
          <a:noFill/>
        </p:spPr>
        <p:txBody>
          <a:bodyPr wrap="square" rtlCol="0">
            <a:spAutoFit/>
          </a:bodyPr>
          <a:lstStyle/>
          <a:p>
            <a:pPr algn="ctr"/>
            <a:r>
              <a:rPr lang="de-DE" sz="2200" dirty="0" smtClean="0"/>
              <a:t>RIMR</a:t>
            </a:r>
          </a:p>
          <a:p>
            <a:pPr algn="ctr"/>
            <a:r>
              <a:rPr lang="de-DE" sz="2200" dirty="0" smtClean="0"/>
              <a:t>RIAL</a:t>
            </a:r>
          </a:p>
          <a:p>
            <a:pPr algn="ctr"/>
            <a:r>
              <a:rPr lang="de-DE" sz="2200" dirty="0" smtClean="0"/>
              <a:t>IL1L</a:t>
            </a:r>
          </a:p>
          <a:p>
            <a:pPr algn="ctr"/>
            <a:endParaRPr lang="en-US" sz="2200" dirty="0"/>
          </a:p>
        </p:txBody>
      </p:sp>
      <p:sp>
        <p:nvSpPr>
          <p:cNvPr id="36" name="TextBox 35"/>
          <p:cNvSpPr txBox="1"/>
          <p:nvPr/>
        </p:nvSpPr>
        <p:spPr>
          <a:xfrm>
            <a:off x="8072432" y="5253240"/>
            <a:ext cx="1341829" cy="1785104"/>
          </a:xfrm>
          <a:prstGeom prst="rect">
            <a:avLst/>
          </a:prstGeom>
          <a:noFill/>
        </p:spPr>
        <p:txBody>
          <a:bodyPr wrap="square" rtlCol="0">
            <a:spAutoFit/>
          </a:bodyPr>
          <a:lstStyle/>
          <a:p>
            <a:pPr algn="ctr"/>
            <a:r>
              <a:rPr lang="de-DE" sz="2200" dirty="0" smtClean="0"/>
              <a:t>SMDDR</a:t>
            </a:r>
          </a:p>
          <a:p>
            <a:pPr algn="ctr"/>
            <a:r>
              <a:rPr lang="de-DE" sz="2200" dirty="0" smtClean="0"/>
              <a:t>SMDDL</a:t>
            </a:r>
          </a:p>
          <a:p>
            <a:pPr algn="ctr"/>
            <a:r>
              <a:rPr lang="de-DE" sz="2200" dirty="0" smtClean="0"/>
              <a:t>AVEL</a:t>
            </a:r>
          </a:p>
          <a:p>
            <a:pPr algn="ctr"/>
            <a:r>
              <a:rPr lang="de-DE" sz="2200" dirty="0" smtClean="0"/>
              <a:t>RMER</a:t>
            </a:r>
            <a:endParaRPr lang="en-US" sz="2200" u="sng" dirty="0" smtClean="0"/>
          </a:p>
          <a:p>
            <a:pPr algn="ctr"/>
            <a:endParaRPr lang="en-US" sz="2200" dirty="0"/>
          </a:p>
        </p:txBody>
      </p:sp>
      <p:cxnSp>
        <p:nvCxnSpPr>
          <p:cNvPr id="38" name="Straight Arrow Connector 37"/>
          <p:cNvCxnSpPr/>
          <p:nvPr/>
        </p:nvCxnSpPr>
        <p:spPr>
          <a:xfrm flipV="1">
            <a:off x="1593051" y="1445324"/>
            <a:ext cx="500063" cy="264"/>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957396" y="1259691"/>
            <a:ext cx="3986203" cy="646331"/>
          </a:xfrm>
          <a:prstGeom prst="rect">
            <a:avLst/>
          </a:prstGeom>
          <a:noFill/>
        </p:spPr>
        <p:txBody>
          <a:bodyPr wrap="square" rtlCol="0">
            <a:spAutoFit/>
          </a:bodyPr>
          <a:lstStyle/>
          <a:p>
            <a:pPr algn="ctr"/>
            <a:r>
              <a:rPr lang="en-US" dirty="0" smtClean="0"/>
              <a:t>Synapse from high </a:t>
            </a:r>
            <a:r>
              <a:rPr lang="en-US" dirty="0"/>
              <a:t>s</a:t>
            </a:r>
            <a:r>
              <a:rPr lang="en-US" dirty="0" smtClean="0"/>
              <a:t>coring </a:t>
            </a:r>
            <a:r>
              <a:rPr lang="en-US" dirty="0"/>
              <a:t>n</a:t>
            </a:r>
            <a:r>
              <a:rPr lang="en-US" dirty="0" smtClean="0"/>
              <a:t>euron</a:t>
            </a:r>
            <a:endParaRPr lang="en-US" u="sng" dirty="0" smtClean="0"/>
          </a:p>
          <a:p>
            <a:pPr algn="ctr"/>
            <a:endParaRPr lang="en-US" dirty="0"/>
          </a:p>
        </p:txBody>
      </p:sp>
      <p:cxnSp>
        <p:nvCxnSpPr>
          <p:cNvPr id="52" name="Straight Arrow Connector 51"/>
          <p:cNvCxnSpPr/>
          <p:nvPr/>
        </p:nvCxnSpPr>
        <p:spPr>
          <a:xfrm flipV="1">
            <a:off x="145191" y="3259621"/>
            <a:ext cx="500063" cy="264"/>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19043" y="3459539"/>
            <a:ext cx="528539" cy="211458"/>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747582" y="2526890"/>
            <a:ext cx="0" cy="50597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H="1">
            <a:off x="888044" y="3032869"/>
            <a:ext cx="426406" cy="226752"/>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V="1">
            <a:off x="759651" y="3580653"/>
            <a:ext cx="140462" cy="527570"/>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flipV="1">
            <a:off x="1593050" y="2012742"/>
            <a:ext cx="500063" cy="264"/>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flipV="1">
            <a:off x="395222" y="4665150"/>
            <a:ext cx="323793" cy="234572"/>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a:off x="2370537" y="2663270"/>
            <a:ext cx="404971" cy="445264"/>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2168052" y="3844438"/>
            <a:ext cx="607456" cy="79462"/>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flipV="1">
            <a:off x="2269294" y="5385209"/>
            <a:ext cx="101243" cy="548716"/>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1198371" y="5121895"/>
            <a:ext cx="198201" cy="548716"/>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928222" y="1799722"/>
            <a:ext cx="3986203" cy="646331"/>
          </a:xfrm>
          <a:prstGeom prst="rect">
            <a:avLst/>
          </a:prstGeom>
          <a:noFill/>
        </p:spPr>
        <p:txBody>
          <a:bodyPr wrap="square" rtlCol="0">
            <a:spAutoFit/>
          </a:bodyPr>
          <a:lstStyle/>
          <a:p>
            <a:pPr algn="ctr"/>
            <a:r>
              <a:rPr lang="en-US" dirty="0" smtClean="0"/>
              <a:t>Synapse from low </a:t>
            </a:r>
            <a:r>
              <a:rPr lang="en-US" dirty="0"/>
              <a:t>s</a:t>
            </a:r>
            <a:r>
              <a:rPr lang="en-US" dirty="0" smtClean="0"/>
              <a:t>coring </a:t>
            </a:r>
            <a:r>
              <a:rPr lang="en-US" dirty="0"/>
              <a:t>n</a:t>
            </a:r>
            <a:r>
              <a:rPr lang="en-US" dirty="0" smtClean="0"/>
              <a:t>euron</a:t>
            </a:r>
            <a:endParaRPr lang="en-US" u="sng" dirty="0" smtClean="0"/>
          </a:p>
          <a:p>
            <a:pPr algn="ctr"/>
            <a:endParaRPr lang="en-US" dirty="0"/>
          </a:p>
        </p:txBody>
      </p:sp>
      <p:pic>
        <p:nvPicPr>
          <p:cNvPr id="78" name="Picture 77"/>
          <p:cNvPicPr>
            <a:picLocks noChangeAspect="1"/>
          </p:cNvPicPr>
          <p:nvPr/>
        </p:nvPicPr>
        <p:blipFill rotWithShape="1">
          <a:blip r:embed="rId4"/>
          <a:srcRect l="4729" b="4876"/>
          <a:stretch/>
        </p:blipFill>
        <p:spPr>
          <a:xfrm>
            <a:off x="7425896" y="988087"/>
            <a:ext cx="4318069" cy="3312452"/>
          </a:xfrm>
          <a:prstGeom prst="rect">
            <a:avLst/>
          </a:prstGeom>
        </p:spPr>
      </p:pic>
      <p:sp>
        <p:nvSpPr>
          <p:cNvPr id="79" name="TextBox 78"/>
          <p:cNvSpPr txBox="1"/>
          <p:nvPr/>
        </p:nvSpPr>
        <p:spPr>
          <a:xfrm>
            <a:off x="7664312" y="4252954"/>
            <a:ext cx="3986203" cy="369332"/>
          </a:xfrm>
          <a:prstGeom prst="rect">
            <a:avLst/>
          </a:prstGeom>
          <a:noFill/>
        </p:spPr>
        <p:txBody>
          <a:bodyPr wrap="square" rtlCol="0">
            <a:spAutoFit/>
          </a:bodyPr>
          <a:lstStyle/>
          <a:p>
            <a:pPr algn="ctr"/>
            <a:r>
              <a:rPr lang="en-US" dirty="0" smtClean="0"/>
              <a:t>log</a:t>
            </a:r>
            <a:r>
              <a:rPr lang="en-US" baseline="-25000" dirty="0" smtClean="0"/>
              <a:t>10</a:t>
            </a:r>
            <a:r>
              <a:rPr lang="en-US" dirty="0" smtClean="0"/>
              <a:t>(  average distance from centroid )</a:t>
            </a:r>
            <a:endParaRPr lang="en-US" u="sng" dirty="0" smtClean="0"/>
          </a:p>
        </p:txBody>
      </p:sp>
      <p:sp>
        <p:nvSpPr>
          <p:cNvPr id="80" name="TextBox 79"/>
          <p:cNvSpPr txBox="1"/>
          <p:nvPr/>
        </p:nvSpPr>
        <p:spPr>
          <a:xfrm rot="16200000">
            <a:off x="5289877" y="2406487"/>
            <a:ext cx="3986203" cy="369332"/>
          </a:xfrm>
          <a:prstGeom prst="rect">
            <a:avLst/>
          </a:prstGeom>
          <a:noFill/>
        </p:spPr>
        <p:txBody>
          <a:bodyPr wrap="square" rtlCol="0">
            <a:spAutoFit/>
          </a:bodyPr>
          <a:lstStyle/>
          <a:p>
            <a:pPr algn="ctr"/>
            <a:r>
              <a:rPr lang="en-US" smtClean="0"/>
              <a:t>count</a:t>
            </a:r>
            <a:endParaRPr lang="en-US" u="sng" dirty="0" smtClean="0"/>
          </a:p>
        </p:txBody>
      </p:sp>
      <p:cxnSp>
        <p:nvCxnSpPr>
          <p:cNvPr id="81" name="Straight Arrow Connector 80"/>
          <p:cNvCxnSpPr/>
          <p:nvPr/>
        </p:nvCxnSpPr>
        <p:spPr>
          <a:xfrm>
            <a:off x="8301038" y="3242019"/>
            <a:ext cx="988" cy="513664"/>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10972800" y="3259621"/>
            <a:ext cx="6790" cy="475378"/>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7857183" y="2635137"/>
            <a:ext cx="941726" cy="646331"/>
          </a:xfrm>
          <a:prstGeom prst="rect">
            <a:avLst/>
          </a:prstGeom>
          <a:noFill/>
        </p:spPr>
        <p:txBody>
          <a:bodyPr wrap="square" rtlCol="0">
            <a:spAutoFit/>
          </a:bodyPr>
          <a:lstStyle/>
          <a:p>
            <a:pPr algn="ctr"/>
            <a:r>
              <a:rPr lang="en-US" dirty="0"/>
              <a:t>h</a:t>
            </a:r>
            <a:r>
              <a:rPr lang="en-US" dirty="0" smtClean="0"/>
              <a:t>igh</a:t>
            </a:r>
          </a:p>
          <a:p>
            <a:pPr algn="ctr"/>
            <a:r>
              <a:rPr lang="en-US" dirty="0" smtClean="0"/>
              <a:t>scoring</a:t>
            </a:r>
          </a:p>
        </p:txBody>
      </p:sp>
      <p:sp>
        <p:nvSpPr>
          <p:cNvPr id="87" name="TextBox 86"/>
          <p:cNvSpPr txBox="1"/>
          <p:nvPr/>
        </p:nvSpPr>
        <p:spPr>
          <a:xfrm>
            <a:off x="10508727" y="2663270"/>
            <a:ext cx="941726" cy="646331"/>
          </a:xfrm>
          <a:prstGeom prst="rect">
            <a:avLst/>
          </a:prstGeom>
          <a:noFill/>
        </p:spPr>
        <p:txBody>
          <a:bodyPr wrap="square" rtlCol="0">
            <a:spAutoFit/>
          </a:bodyPr>
          <a:lstStyle/>
          <a:p>
            <a:pPr algn="ctr"/>
            <a:r>
              <a:rPr lang="en-US" dirty="0" smtClean="0"/>
              <a:t>low</a:t>
            </a:r>
          </a:p>
          <a:p>
            <a:pPr algn="ctr"/>
            <a:r>
              <a:rPr lang="en-US" dirty="0" smtClean="0"/>
              <a:t>scoring</a:t>
            </a:r>
          </a:p>
        </p:txBody>
      </p:sp>
    </p:spTree>
    <p:extLst>
      <p:ext uri="{BB962C8B-B14F-4D97-AF65-F5344CB8AC3E}">
        <p14:creationId xmlns:p14="http://schemas.microsoft.com/office/powerpoint/2010/main" val="1015520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860" y="-272459"/>
            <a:ext cx="10515600" cy="1325563"/>
          </a:xfrm>
        </p:spPr>
        <p:txBody>
          <a:bodyPr>
            <a:normAutofit/>
          </a:bodyPr>
          <a:lstStyle/>
          <a:p>
            <a:pPr algn="ctr"/>
            <a:r>
              <a:rPr lang="en-US" sz="3600" dirty="0" smtClean="0"/>
              <a:t>Pairing density by neuron</a:t>
            </a:r>
            <a:endParaRPr lang="en-US" sz="3600" dirty="0"/>
          </a:p>
        </p:txBody>
      </p:sp>
      <mc:AlternateContent xmlns:mc="http://schemas.openxmlformats.org/markup-compatibility/2006">
        <mc:Choice xmlns:a14="http://schemas.microsoft.com/office/drawing/2010/main" Requires="a14">
          <p:sp>
            <p:nvSpPr>
              <p:cNvPr id="7" name="TextBox 6"/>
              <p:cNvSpPr txBox="1"/>
              <p:nvPr/>
            </p:nvSpPr>
            <p:spPr>
              <a:xfrm>
                <a:off x="842962" y="1702906"/>
                <a:ext cx="5086350" cy="1025217"/>
              </a:xfrm>
              <a:prstGeom prst="rect">
                <a:avLst/>
              </a:prstGeom>
              <a:noFill/>
            </p:spPr>
            <p:txBody>
              <a:bodyPr wrap="square" lIns="0" tIns="0" rIns="0" bIns="0" rtlCol="0">
                <a:spAutoFit/>
              </a:bodyPr>
              <a:lstStyle/>
              <a:p>
                <a14:m>
                  <m:oMath xmlns:m="http://schemas.openxmlformats.org/officeDocument/2006/math">
                    <m:r>
                      <m:rPr>
                        <m:sty m:val="p"/>
                      </m:rPr>
                      <a:rPr lang="el-GR" sz="2400" b="0" i="1" smtClean="0">
                        <a:latin typeface="Cambria Math" charset="0"/>
                        <a:ea typeface="Cambria Math" charset="0"/>
                        <a:cs typeface="Cambria Math" charset="0"/>
                      </a:rPr>
                      <m:t>Σ</m:t>
                    </m:r>
                    <m:r>
                      <a:rPr lang="en-US" sz="2400" b="0" i="1" smtClean="0">
                        <a:latin typeface="Cambria Math" charset="0"/>
                        <a:ea typeface="Cambria Math" charset="0"/>
                        <a:cs typeface="Cambria Math" charset="0"/>
                      </a:rPr>
                      <m:t> </m:t>
                    </m:r>
                    <m:f>
                      <m:fPr>
                        <m:ctrlPr>
                          <a:rPr lang="en-US" sz="2400" b="0" i="1" smtClean="0">
                            <a:latin typeface="Cambria Math" charset="0"/>
                          </a:rPr>
                        </m:ctrlPr>
                      </m:fPr>
                      <m:num>
                        <m:r>
                          <a:rPr lang="en-US" sz="2400" b="0" i="1" smtClean="0">
                            <a:latin typeface="Cambria Math" charset="0"/>
                          </a:rPr>
                          <m:t>𝑛</m:t>
                        </m:r>
                      </m:num>
                      <m:den>
                        <m:sSub>
                          <m:sSubPr>
                            <m:ctrlPr>
                              <a:rPr lang="en-US" sz="2400" b="0" i="1" smtClean="0">
                                <a:latin typeface="Cambria Math" charset="0"/>
                              </a:rPr>
                            </m:ctrlPr>
                          </m:sSubPr>
                          <m:e>
                            <m:r>
                              <a:rPr lang="en-US" sz="2400" b="0" i="1" smtClean="0">
                                <a:latin typeface="Cambria Math" charset="0"/>
                              </a:rPr>
                              <m:t>𝑙𝑜𝑔</m:t>
                            </m:r>
                          </m:e>
                          <m:sub>
                            <m:r>
                              <a:rPr lang="en-US" sz="2400" b="0" i="1" smtClean="0">
                                <a:latin typeface="Cambria Math" charset="0"/>
                              </a:rPr>
                              <m:t>10</m:t>
                            </m:r>
                          </m:sub>
                        </m:sSub>
                        <m:r>
                          <a:rPr lang="en-US" sz="2400" b="0" i="1" smtClean="0">
                            <a:latin typeface="Cambria Math" charset="0"/>
                          </a:rPr>
                          <m:t>⁡(</m:t>
                        </m:r>
                        <m:f>
                          <m:fPr>
                            <m:ctrlPr>
                              <a:rPr lang="en-US" sz="2400" b="0" i="1" smtClean="0">
                                <a:latin typeface="Cambria Math" charset="0"/>
                              </a:rPr>
                            </m:ctrlPr>
                          </m:fPr>
                          <m:num>
                            <m:r>
                              <m:rPr>
                                <m:sty m:val="p"/>
                              </m:rPr>
                              <a:rPr lang="el-GR" sz="2400" b="0" i="1" smtClean="0">
                                <a:latin typeface="Cambria Math" charset="0"/>
                                <a:ea typeface="Cambria Math" charset="0"/>
                                <a:cs typeface="Cambria Math" charset="0"/>
                              </a:rPr>
                              <m:t>Σ</m:t>
                            </m:r>
                            <m:r>
                              <a:rPr lang="en-US" sz="2400" b="0" i="1" smtClean="0">
                                <a:latin typeface="Cambria Math" charset="0"/>
                                <a:ea typeface="Cambria Math" charset="0"/>
                                <a:cs typeface="Cambria Math" charset="0"/>
                              </a:rPr>
                              <m:t>𝑑</m:t>
                            </m:r>
                          </m:num>
                          <m:den>
                            <m:r>
                              <a:rPr lang="en-US" sz="2400" b="0" i="1" smtClean="0">
                                <a:latin typeface="Cambria Math" charset="0"/>
                              </a:rPr>
                              <m:t>𝑛</m:t>
                            </m:r>
                          </m:den>
                        </m:f>
                        <m:r>
                          <a:rPr lang="en-US" sz="2400" b="0" i="1" smtClean="0">
                            <a:latin typeface="Cambria Math" charset="0"/>
                          </a:rPr>
                          <m:t>)</m:t>
                        </m:r>
                      </m:den>
                    </m:f>
                  </m:oMath>
                </a14:m>
                <a:r>
                  <a:rPr lang="en-US" sz="2400" b="0" dirty="0" smtClean="0"/>
                  <a:t>  </a:t>
                </a:r>
                <a14:m>
                  <m:oMath xmlns:m="http://schemas.openxmlformats.org/officeDocument/2006/math">
                    <m:r>
                      <a:rPr lang="en-US" sz="2400" b="0" i="1" dirty="0" smtClean="0">
                        <a:latin typeface="Cambria Math" charset="0"/>
                        <a:ea typeface="Cambria Math" charset="0"/>
                        <a:cs typeface="Cambria Math" charset="0"/>
                      </a:rPr>
                      <m:t>÷</m:t>
                    </m:r>
                  </m:oMath>
                </a14:m>
                <a:r>
                  <a:rPr lang="en-US" sz="2400" b="0" dirty="0" smtClean="0"/>
                  <a:t>  total number of synapses</a:t>
                </a:r>
              </a:p>
              <a:p>
                <a:endParaRPr lang="en-US" sz="2400" dirty="0"/>
              </a:p>
            </p:txBody>
          </p:sp>
        </mc:Choice>
        <mc:Fallback>
          <p:sp>
            <p:nvSpPr>
              <p:cNvPr id="7" name="TextBox 6"/>
              <p:cNvSpPr txBox="1">
                <a:spLocks noRot="1" noChangeAspect="1" noMove="1" noResize="1" noEditPoints="1" noAdjustHandles="1" noChangeArrowheads="1" noChangeShapeType="1" noTextEdit="1"/>
              </p:cNvSpPr>
              <p:nvPr/>
            </p:nvSpPr>
            <p:spPr>
              <a:xfrm>
                <a:off x="842962" y="1702906"/>
                <a:ext cx="5086350" cy="1025217"/>
              </a:xfrm>
              <a:prstGeom prst="rect">
                <a:avLst/>
              </a:prstGeom>
              <a:blipFill rotWithShape="0">
                <a:blip r:embed="rId3"/>
                <a:stretch>
                  <a:fillRect t="-4142" r="-359"/>
                </a:stretch>
              </a:blipFill>
            </p:spPr>
            <p:txBody>
              <a:bodyPr/>
              <a:lstStyle/>
              <a:p>
                <a:r>
                  <a:rPr lang="en-US">
                    <a:noFill/>
                  </a:rPr>
                  <a:t> </a:t>
                </a:r>
              </a:p>
            </p:txBody>
          </p:sp>
        </mc:Fallback>
      </mc:AlternateContent>
      <p:sp>
        <p:nvSpPr>
          <p:cNvPr id="8" name="TextBox 7"/>
          <p:cNvSpPr txBox="1"/>
          <p:nvPr/>
        </p:nvSpPr>
        <p:spPr>
          <a:xfrm>
            <a:off x="7261622" y="4464763"/>
            <a:ext cx="4414838" cy="738664"/>
          </a:xfrm>
          <a:prstGeom prst="rect">
            <a:avLst/>
          </a:prstGeom>
          <a:noFill/>
        </p:spPr>
        <p:txBody>
          <a:bodyPr wrap="square" rtlCol="0">
            <a:spAutoFit/>
          </a:bodyPr>
          <a:lstStyle/>
          <a:p>
            <a:r>
              <a:rPr lang="en-US" sz="2400" u="sng" dirty="0" smtClean="0"/>
              <a:t>Top scoring neurons:</a:t>
            </a:r>
          </a:p>
          <a:p>
            <a:endParaRPr lang="en-US" dirty="0"/>
          </a:p>
        </p:txBody>
      </p:sp>
      <p:sp>
        <p:nvSpPr>
          <p:cNvPr id="9" name="TextBox 8"/>
          <p:cNvSpPr txBox="1"/>
          <p:nvPr/>
        </p:nvSpPr>
        <p:spPr>
          <a:xfrm>
            <a:off x="695323" y="1036782"/>
            <a:ext cx="4414838" cy="830997"/>
          </a:xfrm>
          <a:prstGeom prst="rect">
            <a:avLst/>
          </a:prstGeom>
          <a:noFill/>
        </p:spPr>
        <p:txBody>
          <a:bodyPr wrap="square" rtlCol="0">
            <a:spAutoFit/>
          </a:bodyPr>
          <a:lstStyle/>
          <a:p>
            <a:r>
              <a:rPr lang="en-US" sz="2400" u="sng" smtClean="0"/>
              <a:t>Scoring Method:</a:t>
            </a:r>
            <a:endParaRPr lang="en-US" sz="2400" u="sng" dirty="0" smtClean="0"/>
          </a:p>
          <a:p>
            <a:endParaRPr lang="en-US" sz="2400" dirty="0"/>
          </a:p>
        </p:txBody>
      </p:sp>
      <p:pic>
        <p:nvPicPr>
          <p:cNvPr id="11" name="Picture 10"/>
          <p:cNvPicPr>
            <a:picLocks noChangeAspect="1"/>
          </p:cNvPicPr>
          <p:nvPr/>
        </p:nvPicPr>
        <p:blipFill>
          <a:blip r:embed="rId4"/>
          <a:stretch>
            <a:fillRect/>
          </a:stretch>
        </p:blipFill>
        <p:spPr>
          <a:xfrm>
            <a:off x="1876515" y="3047588"/>
            <a:ext cx="3750469" cy="1448603"/>
          </a:xfrm>
          <a:prstGeom prst="rect">
            <a:avLst/>
          </a:prstGeom>
        </p:spPr>
      </p:pic>
      <p:pic>
        <p:nvPicPr>
          <p:cNvPr id="12" name="Picture 11"/>
          <p:cNvPicPr>
            <a:picLocks noChangeAspect="1"/>
          </p:cNvPicPr>
          <p:nvPr/>
        </p:nvPicPr>
        <p:blipFill>
          <a:blip r:embed="rId4"/>
          <a:stretch>
            <a:fillRect/>
          </a:stretch>
        </p:blipFill>
        <p:spPr>
          <a:xfrm>
            <a:off x="2049452" y="5155836"/>
            <a:ext cx="3750469" cy="1448603"/>
          </a:xfrm>
          <a:prstGeom prst="rect">
            <a:avLst/>
          </a:prstGeom>
        </p:spPr>
      </p:pic>
      <p:sp>
        <p:nvSpPr>
          <p:cNvPr id="13" name="Rectangle 12"/>
          <p:cNvSpPr/>
          <p:nvPr/>
        </p:nvSpPr>
        <p:spPr>
          <a:xfrm>
            <a:off x="5929312" y="4939450"/>
            <a:ext cx="2795588" cy="1754326"/>
          </a:xfrm>
          <a:prstGeom prst="rect">
            <a:avLst/>
          </a:prstGeom>
        </p:spPr>
        <p:txBody>
          <a:bodyPr wrap="square">
            <a:spAutoFit/>
          </a:bodyPr>
          <a:lstStyle/>
          <a:p>
            <a:r>
              <a:rPr lang="is-IS" dirty="0" smtClean="0">
                <a:effectLst/>
                <a:latin typeface="Monaco" charset="0"/>
              </a:rPr>
              <a:t>AVAL 24.128351057</a:t>
            </a:r>
          </a:p>
          <a:p>
            <a:r>
              <a:rPr lang="is-IS" dirty="0" smtClean="0">
                <a:effectLst/>
                <a:latin typeface="Monaco" charset="0"/>
              </a:rPr>
              <a:t>AVAR 22.0833974746</a:t>
            </a:r>
          </a:p>
          <a:p>
            <a:r>
              <a:rPr lang="is-IS" dirty="0" smtClean="0">
                <a:effectLst/>
                <a:latin typeface="Monaco" charset="0"/>
              </a:rPr>
              <a:t>RIAL 21.426821049</a:t>
            </a:r>
          </a:p>
          <a:p>
            <a:r>
              <a:rPr lang="is-IS" dirty="0" smtClean="0">
                <a:effectLst/>
                <a:latin typeface="Monaco" charset="0"/>
              </a:rPr>
              <a:t>RIAR 21.3322661083</a:t>
            </a:r>
          </a:p>
          <a:p>
            <a:r>
              <a:rPr lang="is-IS" dirty="0" smtClean="0">
                <a:effectLst/>
                <a:latin typeface="Monaco" charset="0"/>
              </a:rPr>
              <a:t>AVBR 17.590092197</a:t>
            </a:r>
          </a:p>
          <a:p>
            <a:r>
              <a:rPr lang="is-IS" dirty="0" smtClean="0">
                <a:effectLst/>
                <a:latin typeface="Monaco" charset="0"/>
              </a:rPr>
              <a:t>AVER 15.8474284938</a:t>
            </a:r>
          </a:p>
        </p:txBody>
      </p:sp>
      <p:sp>
        <p:nvSpPr>
          <p:cNvPr id="14" name="TextBox 13"/>
          <p:cNvSpPr txBox="1"/>
          <p:nvPr/>
        </p:nvSpPr>
        <p:spPr>
          <a:xfrm>
            <a:off x="8724900" y="4939450"/>
            <a:ext cx="3529012" cy="1754326"/>
          </a:xfrm>
          <a:prstGeom prst="rect">
            <a:avLst/>
          </a:prstGeom>
          <a:noFill/>
        </p:spPr>
        <p:txBody>
          <a:bodyPr wrap="square" rtlCol="0">
            <a:spAutoFit/>
          </a:bodyPr>
          <a:lstStyle/>
          <a:p>
            <a:r>
              <a:rPr lang="is-IS" dirty="0" smtClean="0">
                <a:effectLst/>
                <a:latin typeface="Monaco" charset="0"/>
              </a:rPr>
              <a:t>AVBL 15.7432483756</a:t>
            </a:r>
          </a:p>
          <a:p>
            <a:r>
              <a:rPr lang="is-IS" dirty="0" smtClean="0">
                <a:effectLst/>
                <a:latin typeface="Monaco" charset="0"/>
              </a:rPr>
              <a:t>AIBR 15.2823714345</a:t>
            </a:r>
          </a:p>
          <a:p>
            <a:r>
              <a:rPr lang="is-IS" dirty="0" smtClean="0">
                <a:effectLst/>
                <a:latin typeface="Monaco" charset="0"/>
              </a:rPr>
              <a:t>AVEL 15.07579348</a:t>
            </a:r>
          </a:p>
          <a:p>
            <a:r>
              <a:rPr lang="is-IS" dirty="0" smtClean="0">
                <a:effectLst/>
                <a:latin typeface="Monaco" charset="0"/>
              </a:rPr>
              <a:t>RMDDL 13.8704503367</a:t>
            </a:r>
          </a:p>
          <a:p>
            <a:r>
              <a:rPr lang="is-IS" dirty="0" smtClean="0">
                <a:effectLst/>
                <a:latin typeface="Monaco" charset="0"/>
              </a:rPr>
              <a:t>AIBL 13.7326298855</a:t>
            </a:r>
          </a:p>
          <a:p>
            <a:endParaRPr lang="en-US" dirty="0"/>
          </a:p>
        </p:txBody>
      </p:sp>
      <p:sp>
        <p:nvSpPr>
          <p:cNvPr id="15" name="TextBox 14"/>
          <p:cNvSpPr txBox="1"/>
          <p:nvPr/>
        </p:nvSpPr>
        <p:spPr>
          <a:xfrm>
            <a:off x="7923606" y="4055775"/>
            <a:ext cx="2303860" cy="646331"/>
          </a:xfrm>
          <a:prstGeom prst="rect">
            <a:avLst/>
          </a:prstGeom>
          <a:noFill/>
        </p:spPr>
        <p:txBody>
          <a:bodyPr wrap="square" rtlCol="0">
            <a:spAutoFit/>
          </a:bodyPr>
          <a:lstStyle/>
          <a:p>
            <a:r>
              <a:rPr lang="en-US" dirty="0"/>
              <a:t>l</a:t>
            </a:r>
            <a:r>
              <a:rPr lang="en-US" dirty="0" smtClean="0"/>
              <a:t>og</a:t>
            </a:r>
            <a:r>
              <a:rPr lang="en-US" baseline="-25000" dirty="0" smtClean="0"/>
              <a:t>10</a:t>
            </a:r>
            <a:r>
              <a:rPr lang="en-US" dirty="0" smtClean="0"/>
              <a:t>( density )</a:t>
            </a:r>
          </a:p>
          <a:p>
            <a:endParaRPr lang="en-US" dirty="0"/>
          </a:p>
        </p:txBody>
      </p:sp>
      <p:sp>
        <p:nvSpPr>
          <p:cNvPr id="16" name="TextBox 15"/>
          <p:cNvSpPr txBox="1"/>
          <p:nvPr/>
        </p:nvSpPr>
        <p:spPr>
          <a:xfrm rot="16200000">
            <a:off x="6124068" y="2354329"/>
            <a:ext cx="973932" cy="646331"/>
          </a:xfrm>
          <a:prstGeom prst="rect">
            <a:avLst/>
          </a:prstGeom>
          <a:noFill/>
        </p:spPr>
        <p:txBody>
          <a:bodyPr wrap="square" rtlCol="0">
            <a:spAutoFit/>
          </a:bodyPr>
          <a:lstStyle/>
          <a:p>
            <a:r>
              <a:rPr lang="en-US" smtClean="0"/>
              <a:t>counts</a:t>
            </a:r>
            <a:endParaRPr lang="en-US" dirty="0" smtClean="0"/>
          </a:p>
          <a:p>
            <a:endParaRPr lang="en-US" dirty="0"/>
          </a:p>
        </p:txBody>
      </p:sp>
      <p:pic>
        <p:nvPicPr>
          <p:cNvPr id="17" name="Picture 16"/>
          <p:cNvPicPr>
            <a:picLocks noChangeAspect="1"/>
          </p:cNvPicPr>
          <p:nvPr/>
        </p:nvPicPr>
        <p:blipFill>
          <a:blip r:embed="rId5"/>
          <a:stretch>
            <a:fillRect/>
          </a:stretch>
        </p:blipFill>
        <p:spPr>
          <a:xfrm>
            <a:off x="6650830" y="940255"/>
            <a:ext cx="4148139" cy="3162670"/>
          </a:xfrm>
          <a:prstGeom prst="rect">
            <a:avLst/>
          </a:prstGeom>
        </p:spPr>
      </p:pic>
      <p:cxnSp>
        <p:nvCxnSpPr>
          <p:cNvPr id="18" name="Straight Arrow Connector 17"/>
          <p:cNvCxnSpPr/>
          <p:nvPr/>
        </p:nvCxnSpPr>
        <p:spPr>
          <a:xfrm flipH="1">
            <a:off x="10321129" y="2644567"/>
            <a:ext cx="1767" cy="743187"/>
          </a:xfrm>
          <a:prstGeom prst="straightConnector1">
            <a:avLst/>
          </a:prstGeom>
          <a:ln w="730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7515134" y="2723575"/>
            <a:ext cx="527" cy="675605"/>
          </a:xfrm>
          <a:prstGeom prst="straightConnector1">
            <a:avLst/>
          </a:prstGeom>
          <a:ln w="73025">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9879041" y="2037685"/>
            <a:ext cx="941726" cy="646331"/>
          </a:xfrm>
          <a:prstGeom prst="rect">
            <a:avLst/>
          </a:prstGeom>
          <a:noFill/>
        </p:spPr>
        <p:txBody>
          <a:bodyPr wrap="square" rtlCol="0">
            <a:spAutoFit/>
          </a:bodyPr>
          <a:lstStyle/>
          <a:p>
            <a:pPr algn="ctr"/>
            <a:r>
              <a:rPr lang="en-US" dirty="0"/>
              <a:t>h</a:t>
            </a:r>
            <a:r>
              <a:rPr lang="en-US" dirty="0" smtClean="0"/>
              <a:t>igh</a:t>
            </a:r>
          </a:p>
          <a:p>
            <a:pPr algn="ctr"/>
            <a:r>
              <a:rPr lang="en-US" dirty="0" smtClean="0"/>
              <a:t>scoring</a:t>
            </a:r>
          </a:p>
        </p:txBody>
      </p:sp>
      <p:sp>
        <p:nvSpPr>
          <p:cNvPr id="21" name="TextBox 20"/>
          <p:cNvSpPr txBox="1"/>
          <p:nvPr/>
        </p:nvSpPr>
        <p:spPr>
          <a:xfrm>
            <a:off x="7044271" y="2118686"/>
            <a:ext cx="941726" cy="646331"/>
          </a:xfrm>
          <a:prstGeom prst="rect">
            <a:avLst/>
          </a:prstGeom>
          <a:noFill/>
        </p:spPr>
        <p:txBody>
          <a:bodyPr wrap="square" rtlCol="0">
            <a:spAutoFit/>
          </a:bodyPr>
          <a:lstStyle/>
          <a:p>
            <a:pPr algn="ctr"/>
            <a:r>
              <a:rPr lang="en-US" dirty="0" smtClean="0"/>
              <a:t>low</a:t>
            </a:r>
          </a:p>
          <a:p>
            <a:pPr algn="ctr"/>
            <a:r>
              <a:rPr lang="en-US" dirty="0" smtClean="0"/>
              <a:t>scoring</a:t>
            </a:r>
          </a:p>
        </p:txBody>
      </p:sp>
      <p:cxnSp>
        <p:nvCxnSpPr>
          <p:cNvPr id="28" name="Straight Arrow Connector 27"/>
          <p:cNvCxnSpPr/>
          <p:nvPr/>
        </p:nvCxnSpPr>
        <p:spPr>
          <a:xfrm flipV="1">
            <a:off x="1524076" y="4061180"/>
            <a:ext cx="330641" cy="174232"/>
          </a:xfrm>
          <a:prstGeom prst="straightConnector1">
            <a:avLst/>
          </a:prstGeom>
          <a:ln w="730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877282" y="4301154"/>
            <a:ext cx="174522" cy="327218"/>
          </a:xfrm>
          <a:prstGeom prst="straightConnector1">
            <a:avLst/>
          </a:prstGeom>
          <a:ln w="730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524076" y="3765239"/>
            <a:ext cx="350043" cy="1541"/>
          </a:xfrm>
          <a:prstGeom prst="straightConnector1">
            <a:avLst/>
          </a:prstGeom>
          <a:ln w="730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a:off x="3197199" y="5155836"/>
            <a:ext cx="336874" cy="218726"/>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1760326" y="5710172"/>
            <a:ext cx="317380" cy="11887"/>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1534914" y="3940756"/>
            <a:ext cx="359337" cy="69576"/>
          </a:xfrm>
          <a:prstGeom prst="straightConnector1">
            <a:avLst/>
          </a:prstGeom>
          <a:ln w="730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1699097" y="4162874"/>
            <a:ext cx="272389" cy="189269"/>
          </a:xfrm>
          <a:prstGeom prst="straightConnector1">
            <a:avLst/>
          </a:prstGeom>
          <a:ln w="730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1834314" y="6370970"/>
            <a:ext cx="312003" cy="189135"/>
          </a:xfrm>
          <a:prstGeom prst="straightConnector1">
            <a:avLst/>
          </a:prstGeom>
          <a:ln w="730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900815" y="5023655"/>
            <a:ext cx="251714" cy="251507"/>
          </a:xfrm>
          <a:prstGeom prst="straightConnector1">
            <a:avLst/>
          </a:prstGeom>
          <a:ln w="730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50685" y="5506491"/>
            <a:ext cx="941726" cy="646331"/>
          </a:xfrm>
          <a:prstGeom prst="rect">
            <a:avLst/>
          </a:prstGeom>
          <a:noFill/>
        </p:spPr>
        <p:txBody>
          <a:bodyPr wrap="square" rtlCol="0">
            <a:spAutoFit/>
          </a:bodyPr>
          <a:lstStyle/>
          <a:p>
            <a:pPr algn="ctr"/>
            <a:r>
              <a:rPr lang="en-US" dirty="0" smtClean="0"/>
              <a:t>low</a:t>
            </a:r>
          </a:p>
          <a:p>
            <a:pPr algn="ctr"/>
            <a:r>
              <a:rPr lang="en-US" dirty="0" smtClean="0"/>
              <a:t>scoring</a:t>
            </a:r>
          </a:p>
        </p:txBody>
      </p:sp>
      <p:sp>
        <p:nvSpPr>
          <p:cNvPr id="39" name="TextBox 38"/>
          <p:cNvSpPr txBox="1"/>
          <p:nvPr/>
        </p:nvSpPr>
        <p:spPr>
          <a:xfrm>
            <a:off x="248290" y="3324234"/>
            <a:ext cx="941726" cy="646331"/>
          </a:xfrm>
          <a:prstGeom prst="rect">
            <a:avLst/>
          </a:prstGeom>
          <a:noFill/>
        </p:spPr>
        <p:txBody>
          <a:bodyPr wrap="square" rtlCol="0">
            <a:spAutoFit/>
          </a:bodyPr>
          <a:lstStyle/>
          <a:p>
            <a:pPr algn="ctr"/>
            <a:r>
              <a:rPr lang="en-US" dirty="0"/>
              <a:t>h</a:t>
            </a:r>
            <a:r>
              <a:rPr lang="en-US" dirty="0" smtClean="0"/>
              <a:t>igh</a:t>
            </a:r>
          </a:p>
          <a:p>
            <a:pPr algn="ctr"/>
            <a:r>
              <a:rPr lang="en-US" dirty="0" smtClean="0"/>
              <a:t>scoring</a:t>
            </a:r>
          </a:p>
        </p:txBody>
      </p:sp>
      <p:cxnSp>
        <p:nvCxnSpPr>
          <p:cNvPr id="40" name="Straight Arrow Connector 39"/>
          <p:cNvCxnSpPr/>
          <p:nvPr/>
        </p:nvCxnSpPr>
        <p:spPr>
          <a:xfrm flipH="1" flipV="1">
            <a:off x="3024246" y="6415363"/>
            <a:ext cx="361891" cy="144742"/>
          </a:xfrm>
          <a:prstGeom prst="straightConnector1">
            <a:avLst/>
          </a:prstGeom>
          <a:ln w="73025">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667377" y="3061101"/>
            <a:ext cx="297166" cy="118775"/>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894251" y="2807234"/>
            <a:ext cx="192462" cy="279939"/>
          </a:xfrm>
          <a:prstGeom prst="straightConnector1">
            <a:avLst/>
          </a:prstGeom>
          <a:ln w="730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2377180" y="2763216"/>
            <a:ext cx="1" cy="378086"/>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2501389" y="2941846"/>
            <a:ext cx="211763" cy="260088"/>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2713152" y="4922787"/>
            <a:ext cx="1" cy="378086"/>
          </a:xfrm>
          <a:prstGeom prst="straightConnector1">
            <a:avLst/>
          </a:prstGeom>
          <a:ln w="73025">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8401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586</Words>
  <Application>Microsoft Macintosh PowerPoint</Application>
  <PresentationFormat>Widescreen</PresentationFormat>
  <Paragraphs>144</Paragraphs>
  <Slides>15</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Abadi MT Condensed Extra Bold</vt:lpstr>
      <vt:lpstr>Calibri</vt:lpstr>
      <vt:lpstr>Calibri Light</vt:lpstr>
      <vt:lpstr>Cambria Math</vt:lpstr>
      <vt:lpstr>Mangal</vt:lpstr>
      <vt:lpstr>Monaco</vt:lpstr>
      <vt:lpstr>Arial</vt:lpstr>
      <vt:lpstr>Office Theme</vt:lpstr>
      <vt:lpstr>Exploring the spatial organization of synapses in C. elegans</vt:lpstr>
      <vt:lpstr>C. elegans: a complete ‘connectome’</vt:lpstr>
      <vt:lpstr>Brain-wide activity occurs on an attractor-like manifold</vt:lpstr>
      <vt:lpstr>Lorenz System and Chaotic Attractors</vt:lpstr>
      <vt:lpstr>x1</vt:lpstr>
      <vt:lpstr>The two-layer neural network model </vt:lpstr>
      <vt:lpstr>Density of synapses in the connectome</vt:lpstr>
      <vt:lpstr>Five-hit synapse deviance</vt:lpstr>
      <vt:lpstr>Pairing density by neuron</vt:lpstr>
      <vt:lpstr>Frequency of synapse pairing between neurons</vt:lpstr>
      <vt:lpstr>Identifying candidate neurons for hyper-summation experiments</vt:lpstr>
      <vt:lpstr>Future Directions: optogenetics with micromirror arrays  </vt:lpstr>
      <vt:lpstr>Future Directions: optogenetics with micromirror arrays (cont’d)  </vt:lpstr>
      <vt:lpstr>Acknowledgements</vt:lpstr>
      <vt:lpstr>Distance distribution between synapses and their nearest neighbor</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spatial organization of synapses in C. elegans</dc:title>
  <dc:creator>Microsoft Office User</dc:creator>
  <cp:lastModifiedBy>Microsoft Office User</cp:lastModifiedBy>
  <cp:revision>70</cp:revision>
  <dcterms:created xsi:type="dcterms:W3CDTF">2018-01-15T16:08:06Z</dcterms:created>
  <dcterms:modified xsi:type="dcterms:W3CDTF">2018-01-17T23:02:30Z</dcterms:modified>
</cp:coreProperties>
</file>